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3" r:id="rId4"/>
    <p:sldId id="259" r:id="rId5"/>
    <p:sldId id="260" r:id="rId6"/>
    <p:sldId id="258" r:id="rId7"/>
    <p:sldId id="272" r:id="rId8"/>
    <p:sldId id="261" r:id="rId9"/>
    <p:sldId id="262" r:id="rId10"/>
    <p:sldId id="265" r:id="rId11"/>
    <p:sldId id="264" r:id="rId12"/>
    <p:sldId id="266" r:id="rId13"/>
    <p:sldId id="267" r:id="rId14"/>
    <p:sldId id="271" r:id="rId15"/>
    <p:sldId id="268" r:id="rId16"/>
    <p:sldId id="270" r:id="rId1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50" d="100"/>
          <a:sy n="50" d="100"/>
        </p:scale>
        <p:origin x="-4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4D9E2-9154-4C53-B199-223E584C8137}" type="datetimeFigureOut">
              <a:rPr lang="hu-HU" smtClean="0"/>
              <a:pPr/>
              <a:t>2016.10.03.</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66284-C4D8-43BD-9189-CED8BF4B7F96}" type="slidenum">
              <a:rPr lang="hu-HU" smtClean="0"/>
              <a:pPr/>
              <a:t>‹#›</a:t>
            </a:fld>
            <a:endParaRPr lang="hu-HU" dirty="0"/>
          </a:p>
        </p:txBody>
      </p:sp>
    </p:spTree>
    <p:extLst>
      <p:ext uri="{BB962C8B-B14F-4D97-AF65-F5344CB8AC3E}">
        <p14:creationId xmlns="" xmlns:p14="http://schemas.microsoft.com/office/powerpoint/2010/main" val="14613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5C066284-C4D8-43BD-9189-CED8BF4B7F96}" type="slidenum">
              <a:rPr lang="hu-HU" smtClean="0"/>
              <a:pPr/>
              <a:t>1</a:t>
            </a:fld>
            <a:endParaRPr lang="hu-HU" dirty="0"/>
          </a:p>
        </p:txBody>
      </p:sp>
    </p:spTree>
    <p:extLst>
      <p:ext uri="{BB962C8B-B14F-4D97-AF65-F5344CB8AC3E}">
        <p14:creationId xmlns="" xmlns:p14="http://schemas.microsoft.com/office/powerpoint/2010/main" val="182857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30993D5-538C-4D6D-9AAF-57F7A1FCDF5F}" type="datetimeFigureOut">
              <a:rPr lang="hu-HU" smtClean="0"/>
              <a:pPr/>
              <a:t>2016.10.03.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ADEA3A5A-C560-4FE9-86DE-CFCECE0F6667}" type="slidenum">
              <a:rPr lang="hu-HU" smtClean="0"/>
              <a:pPr/>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993D5-538C-4D6D-9AAF-57F7A1FCDF5F}" type="datetimeFigureOut">
              <a:rPr lang="hu-HU" smtClean="0"/>
              <a:pPr/>
              <a:t>2016.10.03.</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A3A5A-C560-4FE9-86DE-CFCECE0F6667}" type="slidenum">
              <a:rPr lang="hu-HU" smtClean="0"/>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david.csizovszki@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3"/>
          <p:cNvSpPr>
            <a:spLocks noGrp="1"/>
          </p:cNvSpPr>
          <p:nvPr>
            <p:ph type="subTitle" idx="1"/>
          </p:nvPr>
        </p:nvSpPr>
        <p:spPr/>
        <p:txBody>
          <a:bodyPr/>
          <a:lstStyle/>
          <a:p>
            <a:r>
              <a:rPr lang="en-GB" dirty="0" smtClean="0"/>
              <a:t>Board game for pre-</a:t>
            </a:r>
            <a:r>
              <a:rPr lang="en-GB" dirty="0" err="1" smtClean="0"/>
              <a:t>realese</a:t>
            </a:r>
            <a:endParaRPr lang="en-GB" dirty="0"/>
          </a:p>
        </p:txBody>
      </p:sp>
      <p:sp>
        <p:nvSpPr>
          <p:cNvPr id="5" name="Cím 4"/>
          <p:cNvSpPr>
            <a:spLocks noGrp="1"/>
          </p:cNvSpPr>
          <p:nvPr>
            <p:ph type="ctrTitle"/>
          </p:nvPr>
        </p:nvSpPr>
        <p:spPr>
          <a:xfrm>
            <a:off x="685800" y="2348880"/>
            <a:ext cx="7772400" cy="1470025"/>
          </a:xfrm>
        </p:spPr>
        <p:txBody>
          <a:bodyPr/>
          <a:lstStyle/>
          <a:p>
            <a:r>
              <a:rPr lang="en-GB" b="1" dirty="0" smtClean="0">
                <a:solidFill>
                  <a:srgbClr val="464653"/>
                </a:solidFill>
              </a:rPr>
              <a:t>Change-Fever</a:t>
            </a:r>
            <a:endParaRPr lang="en-GB" b="1" dirty="0">
              <a:solidFill>
                <a:srgbClr val="464653"/>
              </a:solidFill>
            </a:endParaRPr>
          </a:p>
        </p:txBody>
      </p:sp>
      <p:pic>
        <p:nvPicPr>
          <p:cNvPr id="6" name="Picture 4" descr="váltolazfelirat"/>
          <p:cNvPicPr>
            <a:picLocks noChangeAspect="1" noChangeArrowheads="1"/>
          </p:cNvPicPr>
          <p:nvPr/>
        </p:nvPicPr>
        <p:blipFill>
          <a:blip r:embed="rId3" cstate="print"/>
          <a:srcRect/>
          <a:stretch>
            <a:fillRect/>
          </a:stretch>
        </p:blipFill>
        <p:spPr>
          <a:xfrm>
            <a:off x="1511635" y="764704"/>
            <a:ext cx="6120730" cy="1814899"/>
          </a:xfrm>
          <a:prstGeom prst="rect">
            <a:avLst/>
          </a:prstGeom>
          <a:noFill/>
          <a:ln/>
        </p:spPr>
      </p:pic>
      <p:sp>
        <p:nvSpPr>
          <p:cNvPr id="7" name="Szövegdoboz 6"/>
          <p:cNvSpPr txBox="1"/>
          <p:nvPr/>
        </p:nvSpPr>
        <p:spPr>
          <a:xfrm>
            <a:off x="251520" y="5157192"/>
            <a:ext cx="2754234" cy="923330"/>
          </a:xfrm>
          <a:prstGeom prst="rect">
            <a:avLst/>
          </a:prstGeom>
          <a:noFill/>
        </p:spPr>
        <p:txBody>
          <a:bodyPr wrap="square" rtlCol="0">
            <a:spAutoFit/>
          </a:bodyPr>
          <a:lstStyle/>
          <a:p>
            <a:r>
              <a:rPr lang="hu-HU" dirty="0" smtClean="0">
                <a:solidFill>
                  <a:srgbClr val="464653"/>
                </a:solidFill>
              </a:rPr>
              <a:t>Dávid </a:t>
            </a:r>
            <a:r>
              <a:rPr lang="hu-HU" dirty="0" err="1" smtClean="0">
                <a:solidFill>
                  <a:srgbClr val="464653"/>
                </a:solidFill>
              </a:rPr>
              <a:t>Csizovszki</a:t>
            </a:r>
            <a:endParaRPr lang="hu-HU" dirty="0" smtClean="0">
              <a:solidFill>
                <a:srgbClr val="464653"/>
              </a:solidFill>
            </a:endParaRPr>
          </a:p>
          <a:p>
            <a:r>
              <a:rPr lang="hu-HU" dirty="0" smtClean="0">
                <a:solidFill>
                  <a:srgbClr val="464653"/>
                </a:solidFill>
              </a:rPr>
              <a:t>2016.03.16-17.  </a:t>
            </a:r>
            <a:r>
              <a:rPr lang="hu-HU" dirty="0" err="1" smtClean="0">
                <a:solidFill>
                  <a:srgbClr val="464653"/>
                </a:solidFill>
              </a:rPr>
              <a:t>Praha</a:t>
            </a:r>
            <a:endParaRPr lang="hu-HU" dirty="0" smtClean="0">
              <a:solidFill>
                <a:srgbClr val="464653"/>
              </a:solidFill>
            </a:endParaRPr>
          </a:p>
          <a:p>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464653"/>
                </a:solidFill>
                <a:latin typeface="Gill Sans MT" pitchFamily="34" charset="-18"/>
              </a:rPr>
              <a:t>Stay</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at</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home</a:t>
            </a:r>
            <a:endParaRPr lang="hu-HU" dirty="0">
              <a:solidFill>
                <a:srgbClr val="464653"/>
              </a:solidFill>
              <a:latin typeface="Gill Sans MT" pitchFamily="34" charset="-18"/>
            </a:endParaRPr>
          </a:p>
        </p:txBody>
      </p:sp>
      <p:sp>
        <p:nvSpPr>
          <p:cNvPr id="3" name="Tartalom helye 2"/>
          <p:cNvSpPr>
            <a:spLocks noGrp="1"/>
          </p:cNvSpPr>
          <p:nvPr>
            <p:ph idx="1"/>
          </p:nvPr>
        </p:nvSpPr>
        <p:spPr/>
        <p:txBody>
          <a:bodyPr/>
          <a:lstStyle/>
          <a:p>
            <a:r>
              <a:rPr lang="hu-HU" dirty="0" err="1" smtClean="0">
                <a:solidFill>
                  <a:srgbClr val="464653"/>
                </a:solidFill>
                <a:latin typeface="Gill Sans MT" pitchFamily="34" charset="-18"/>
              </a:rPr>
              <a:t>Several</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activities</a:t>
            </a:r>
            <a:endParaRPr lang="hu-HU" dirty="0" smtClean="0">
              <a:solidFill>
                <a:srgbClr val="464653"/>
              </a:solidFill>
              <a:latin typeface="Gill Sans MT" pitchFamily="34" charset="-18"/>
            </a:endParaRPr>
          </a:p>
          <a:p>
            <a:endParaRPr lang="hu-HU" dirty="0" smtClean="0">
              <a:solidFill>
                <a:srgbClr val="464653"/>
              </a:solidFill>
              <a:latin typeface="Gill Sans MT" pitchFamily="34" charset="-18"/>
            </a:endParaRPr>
          </a:p>
          <a:p>
            <a:endParaRPr lang="hu-HU" dirty="0" smtClean="0">
              <a:solidFill>
                <a:srgbClr val="464653"/>
              </a:solidFill>
              <a:latin typeface="Gill Sans MT" pitchFamily="34" charset="-18"/>
            </a:endParaRPr>
          </a:p>
          <a:p>
            <a:endParaRPr lang="hu-HU" dirty="0" smtClean="0">
              <a:solidFill>
                <a:srgbClr val="464653"/>
              </a:solidFill>
              <a:latin typeface="Gill Sans MT" pitchFamily="34" charset="-18"/>
            </a:endParaRPr>
          </a:p>
          <a:p>
            <a:endParaRPr lang="hu-HU" dirty="0" smtClean="0">
              <a:solidFill>
                <a:srgbClr val="464653"/>
              </a:solidFill>
              <a:latin typeface="Gill Sans MT" pitchFamily="34" charset="-18"/>
            </a:endParaRPr>
          </a:p>
          <a:p>
            <a:r>
              <a:rPr lang="hu-HU" dirty="0" smtClean="0">
                <a:solidFill>
                  <a:srgbClr val="464653"/>
                </a:solidFill>
                <a:latin typeface="Gill Sans MT" pitchFamily="34" charset="-18"/>
              </a:rPr>
              <a:t>R</a:t>
            </a:r>
            <a:r>
              <a:rPr lang="en-GB" dirty="0" err="1" smtClean="0">
                <a:solidFill>
                  <a:srgbClr val="464653"/>
                </a:solidFill>
                <a:latin typeface="Gill Sans MT" pitchFamily="34" charset="-18"/>
              </a:rPr>
              <a:t>eward</a:t>
            </a:r>
            <a:r>
              <a:rPr lang="en-GB" dirty="0" smtClean="0">
                <a:solidFill>
                  <a:srgbClr val="464653"/>
                </a:solidFill>
                <a:latin typeface="Gill Sans MT" pitchFamily="34" charset="-18"/>
              </a:rPr>
              <a:t> with bonus points</a:t>
            </a:r>
            <a:endParaRPr lang="hu-HU" dirty="0" smtClean="0">
              <a:solidFill>
                <a:srgbClr val="464653"/>
              </a:solidFill>
              <a:latin typeface="Gill Sans MT" pitchFamily="34" charset="-18"/>
            </a:endParaRPr>
          </a:p>
          <a:p>
            <a:endParaRPr lang="hu-HU" dirty="0">
              <a:solidFill>
                <a:srgbClr val="464653"/>
              </a:solidFill>
              <a:latin typeface="Gill Sans MT" pitchFamily="34" charset="-18"/>
            </a:endParaRPr>
          </a:p>
        </p:txBody>
      </p:sp>
      <p:pic>
        <p:nvPicPr>
          <p:cNvPr id="5" name="Kép 4" descr="2.png"/>
          <p:cNvPicPr>
            <a:picLocks noChangeAspect="1"/>
          </p:cNvPicPr>
          <p:nvPr/>
        </p:nvPicPr>
        <p:blipFill>
          <a:blip r:embed="rId2" cstate="print"/>
          <a:stretch>
            <a:fillRect/>
          </a:stretch>
        </p:blipFill>
        <p:spPr>
          <a:xfrm>
            <a:off x="611560" y="2276872"/>
            <a:ext cx="5372850" cy="20862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solidFill>
                  <a:srgbClr val="464653"/>
                </a:solidFill>
              </a:rPr>
              <a:t>Getting a job</a:t>
            </a:r>
            <a:endParaRPr lang="hu-HU" dirty="0">
              <a:solidFill>
                <a:srgbClr val="464653"/>
              </a:solidFill>
            </a:endParaRPr>
          </a:p>
        </p:txBody>
      </p:sp>
      <p:sp>
        <p:nvSpPr>
          <p:cNvPr id="3" name="Tartalom helye 2"/>
          <p:cNvSpPr>
            <a:spLocks noGrp="1"/>
          </p:cNvSpPr>
          <p:nvPr>
            <p:ph idx="1"/>
          </p:nvPr>
        </p:nvSpPr>
        <p:spPr/>
        <p:txBody>
          <a:bodyPr/>
          <a:lstStyle/>
          <a:p>
            <a:r>
              <a:rPr lang="hu-HU" dirty="0" smtClean="0">
                <a:solidFill>
                  <a:srgbClr val="464653"/>
                </a:solidFill>
                <a:latin typeface="Gill Sans MT" pitchFamily="34" charset="-18"/>
              </a:rPr>
              <a:t>A</a:t>
            </a:r>
            <a:r>
              <a:rPr lang="en-GB" dirty="0" err="1" smtClean="0">
                <a:solidFill>
                  <a:srgbClr val="464653"/>
                </a:solidFill>
                <a:latin typeface="Gill Sans MT" pitchFamily="34" charset="-18"/>
              </a:rPr>
              <a:t>ll</a:t>
            </a:r>
            <a:r>
              <a:rPr lang="en-GB" dirty="0" smtClean="0">
                <a:solidFill>
                  <a:srgbClr val="464653"/>
                </a:solidFill>
                <a:latin typeface="Gill Sans MT" pitchFamily="34" charset="-18"/>
              </a:rPr>
              <a:t> personal documents</a:t>
            </a:r>
            <a:r>
              <a:rPr lang="hu-HU" dirty="0" smtClean="0">
                <a:solidFill>
                  <a:srgbClr val="464653"/>
                </a:solidFill>
                <a:latin typeface="Gill Sans MT" pitchFamily="34" charset="-18"/>
              </a:rPr>
              <a:t> (ID, </a:t>
            </a:r>
            <a:r>
              <a:rPr lang="hu-HU" dirty="0" err="1" smtClean="0">
                <a:solidFill>
                  <a:srgbClr val="464653"/>
                </a:solidFill>
                <a:latin typeface="Gill Sans MT" pitchFamily="34" charset="-18"/>
              </a:rPr>
              <a:t>address-</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tax-</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healthcard</a:t>
            </a:r>
            <a:r>
              <a:rPr lang="hu-HU" dirty="0" smtClean="0">
                <a:solidFill>
                  <a:srgbClr val="464653"/>
                </a:solidFill>
                <a:latin typeface="Gill Sans MT" pitchFamily="34" charset="-18"/>
              </a:rPr>
              <a:t>,)</a:t>
            </a:r>
          </a:p>
          <a:p>
            <a:endParaRPr lang="hu-HU" dirty="0">
              <a:solidFill>
                <a:srgbClr val="464653"/>
              </a:solidFill>
              <a:latin typeface="Gill Sans MT" pitchFamily="34" charset="-18"/>
            </a:endParaRPr>
          </a:p>
        </p:txBody>
      </p:sp>
      <p:pic>
        <p:nvPicPr>
          <p:cNvPr id="4" name="Kép 3" descr="worksearch_jo"/>
          <p:cNvPicPr/>
          <p:nvPr/>
        </p:nvPicPr>
        <p:blipFill>
          <a:blip r:embed="rId2" cstate="print"/>
          <a:srcRect/>
          <a:stretch>
            <a:fillRect/>
          </a:stretch>
        </p:blipFill>
        <p:spPr bwMode="auto">
          <a:xfrm>
            <a:off x="107504" y="4221088"/>
            <a:ext cx="1078409" cy="862385"/>
          </a:xfrm>
          <a:prstGeom prst="rect">
            <a:avLst/>
          </a:prstGeom>
          <a:noFill/>
          <a:ln w="9525">
            <a:noFill/>
            <a:miter lim="800000"/>
            <a:headEnd/>
            <a:tailEnd/>
          </a:ln>
        </p:spPr>
      </p:pic>
      <p:pic>
        <p:nvPicPr>
          <p:cNvPr id="5" name="Kép 4" descr="logo_afsz"/>
          <p:cNvPicPr/>
          <p:nvPr/>
        </p:nvPicPr>
        <p:blipFill>
          <a:blip r:embed="rId3" cstate="print"/>
          <a:srcRect/>
          <a:stretch>
            <a:fillRect/>
          </a:stretch>
        </p:blipFill>
        <p:spPr bwMode="auto">
          <a:xfrm>
            <a:off x="1403648" y="4221088"/>
            <a:ext cx="864096" cy="795139"/>
          </a:xfrm>
          <a:prstGeom prst="rect">
            <a:avLst/>
          </a:prstGeom>
          <a:noFill/>
          <a:ln w="9525">
            <a:noFill/>
            <a:miter lim="800000"/>
            <a:headEnd/>
            <a:tailEnd/>
          </a:ln>
        </p:spPr>
      </p:pic>
      <p:pic>
        <p:nvPicPr>
          <p:cNvPr id="6" name="Picture 2" descr="Váltó logo 3"/>
          <p:cNvPicPr>
            <a:picLocks noChangeAspect="1" noChangeArrowheads="1"/>
          </p:cNvPicPr>
          <p:nvPr/>
        </p:nvPicPr>
        <p:blipFill>
          <a:blip r:embed="rId4" cstate="print"/>
          <a:srcRect/>
          <a:stretch>
            <a:fillRect/>
          </a:stretch>
        </p:blipFill>
        <p:spPr bwMode="auto">
          <a:xfrm>
            <a:off x="2483768" y="4221088"/>
            <a:ext cx="1371600" cy="800100"/>
          </a:xfrm>
          <a:prstGeom prst="rect">
            <a:avLst/>
          </a:prstGeom>
          <a:noFill/>
          <a:ln w="9525">
            <a:noFill/>
            <a:miter lim="800000"/>
            <a:headEnd/>
            <a:tailEnd/>
          </a:ln>
        </p:spPr>
      </p:pic>
      <p:sp>
        <p:nvSpPr>
          <p:cNvPr id="7" name="Lefelé nyíl 6"/>
          <p:cNvSpPr/>
          <p:nvPr/>
        </p:nvSpPr>
        <p:spPr>
          <a:xfrm>
            <a:off x="2339752" y="2708920"/>
            <a:ext cx="36004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1187624" y="3717032"/>
            <a:ext cx="2736304" cy="369332"/>
          </a:xfrm>
          <a:prstGeom prst="rect">
            <a:avLst/>
          </a:prstGeom>
          <a:noFill/>
        </p:spPr>
        <p:txBody>
          <a:bodyPr wrap="square" rtlCol="0">
            <a:spAutoFit/>
          </a:bodyPr>
          <a:lstStyle/>
          <a:p>
            <a:r>
              <a:rPr lang="hu-HU" dirty="0" err="1" smtClean="0">
                <a:solidFill>
                  <a:srgbClr val="464653"/>
                </a:solidFill>
                <a:latin typeface="Gill Sans MT" pitchFamily="34" charset="-18"/>
              </a:rPr>
              <a:t>Several</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fields</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on</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the</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board</a:t>
            </a:r>
            <a:endParaRPr lang="hu-HU" dirty="0">
              <a:solidFill>
                <a:srgbClr val="464653"/>
              </a:solidFill>
              <a:latin typeface="Gill Sans MT" pitchFamily="34" charset="-18"/>
            </a:endParaRPr>
          </a:p>
        </p:txBody>
      </p:sp>
      <p:pic>
        <p:nvPicPr>
          <p:cNvPr id="9" name="Kép 8" descr="dobókocka.jpg"/>
          <p:cNvPicPr>
            <a:picLocks noChangeAspect="1"/>
          </p:cNvPicPr>
          <p:nvPr/>
        </p:nvPicPr>
        <p:blipFill>
          <a:blip r:embed="rId5" cstate="print"/>
          <a:stretch>
            <a:fillRect/>
          </a:stretch>
        </p:blipFill>
        <p:spPr>
          <a:xfrm>
            <a:off x="5076056" y="4293096"/>
            <a:ext cx="1368152" cy="897850"/>
          </a:xfrm>
          <a:prstGeom prst="rect">
            <a:avLst/>
          </a:prstGeom>
        </p:spPr>
      </p:pic>
      <p:sp>
        <p:nvSpPr>
          <p:cNvPr id="11" name="Szövegdoboz 10"/>
          <p:cNvSpPr txBox="1"/>
          <p:nvPr/>
        </p:nvSpPr>
        <p:spPr>
          <a:xfrm>
            <a:off x="4175956" y="4077072"/>
            <a:ext cx="792088" cy="1200329"/>
          </a:xfrm>
          <a:prstGeom prst="rect">
            <a:avLst/>
          </a:prstGeom>
          <a:noFill/>
        </p:spPr>
        <p:txBody>
          <a:bodyPr wrap="square" rtlCol="0">
            <a:spAutoFit/>
          </a:bodyPr>
          <a:lstStyle/>
          <a:p>
            <a:r>
              <a:rPr lang="hu-HU" sz="7200" b="1" dirty="0" smtClean="0"/>
              <a:t>+</a:t>
            </a:r>
            <a:endParaRPr lang="hu-HU" sz="7200" b="1" dirty="0"/>
          </a:p>
        </p:txBody>
      </p:sp>
      <p:sp>
        <p:nvSpPr>
          <p:cNvPr id="12" name="Szövegdoboz 11"/>
          <p:cNvSpPr txBox="1"/>
          <p:nvPr/>
        </p:nvSpPr>
        <p:spPr>
          <a:xfrm>
            <a:off x="5220072" y="3933056"/>
            <a:ext cx="1152128" cy="369332"/>
          </a:xfrm>
          <a:prstGeom prst="rect">
            <a:avLst/>
          </a:prstGeom>
          <a:noFill/>
        </p:spPr>
        <p:txBody>
          <a:bodyPr wrap="square" rtlCol="0">
            <a:spAutoFit/>
          </a:bodyPr>
          <a:lstStyle/>
          <a:p>
            <a:r>
              <a:rPr lang="hu-HU" dirty="0" smtClean="0">
                <a:solidFill>
                  <a:srgbClr val="464653"/>
                </a:solidFill>
                <a:latin typeface="Gill Sans MT" pitchFamily="34" charset="-18"/>
              </a:rPr>
              <a:t>11 </a:t>
            </a:r>
            <a:r>
              <a:rPr lang="hu-HU" dirty="0" err="1" smtClean="0">
                <a:solidFill>
                  <a:srgbClr val="464653"/>
                </a:solidFill>
                <a:latin typeface="Gill Sans MT" pitchFamily="34" charset="-18"/>
              </a:rPr>
              <a:t>or</a:t>
            </a:r>
            <a:r>
              <a:rPr lang="hu-HU" dirty="0" smtClean="0">
                <a:solidFill>
                  <a:srgbClr val="464653"/>
                </a:solidFill>
                <a:latin typeface="Gill Sans MT" pitchFamily="34" charset="-18"/>
              </a:rPr>
              <a:t> 12 </a:t>
            </a:r>
            <a:endParaRPr lang="hu-HU" dirty="0">
              <a:solidFill>
                <a:srgbClr val="464653"/>
              </a:solidFill>
              <a:latin typeface="Gill Sans MT" pitchFamily="34" charset="-18"/>
            </a:endParaRPr>
          </a:p>
        </p:txBody>
      </p:sp>
      <p:sp>
        <p:nvSpPr>
          <p:cNvPr id="13" name="Szövegdoboz 12"/>
          <p:cNvSpPr txBox="1"/>
          <p:nvPr/>
        </p:nvSpPr>
        <p:spPr>
          <a:xfrm>
            <a:off x="6660232" y="4149080"/>
            <a:ext cx="792088" cy="1200329"/>
          </a:xfrm>
          <a:prstGeom prst="rect">
            <a:avLst/>
          </a:prstGeom>
          <a:noFill/>
        </p:spPr>
        <p:txBody>
          <a:bodyPr wrap="square" rtlCol="0">
            <a:spAutoFit/>
          </a:bodyPr>
          <a:lstStyle/>
          <a:p>
            <a:r>
              <a:rPr lang="hu-HU" sz="7200" b="1" dirty="0" smtClean="0"/>
              <a:t>+</a:t>
            </a:r>
            <a:endParaRPr lang="hu-HU" sz="7200" b="1" dirty="0"/>
          </a:p>
        </p:txBody>
      </p:sp>
      <p:sp>
        <p:nvSpPr>
          <p:cNvPr id="14" name="Szövegdoboz 13"/>
          <p:cNvSpPr txBox="1"/>
          <p:nvPr/>
        </p:nvSpPr>
        <p:spPr>
          <a:xfrm>
            <a:off x="7452320" y="4581128"/>
            <a:ext cx="1296144" cy="646331"/>
          </a:xfrm>
          <a:prstGeom prst="rect">
            <a:avLst/>
          </a:prstGeom>
          <a:noFill/>
        </p:spPr>
        <p:txBody>
          <a:bodyPr wrap="square" rtlCol="0">
            <a:spAutoFit/>
          </a:bodyPr>
          <a:lstStyle/>
          <a:p>
            <a:r>
              <a:rPr lang="hu-HU" dirty="0" err="1" smtClean="0">
                <a:solidFill>
                  <a:srgbClr val="464653"/>
                </a:solidFill>
                <a:latin typeface="Gill Sans MT" pitchFamily="34" charset="-18"/>
              </a:rPr>
              <a:t>Use</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bonus</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max</a:t>
            </a:r>
            <a:r>
              <a:rPr lang="hu-HU" dirty="0" smtClean="0">
                <a:solidFill>
                  <a:srgbClr val="464653"/>
                </a:solidFill>
                <a:latin typeface="Gill Sans MT" pitchFamily="34" charset="-18"/>
              </a:rPr>
              <a:t> 4)</a:t>
            </a:r>
            <a:endParaRPr lang="hu-HU" dirty="0">
              <a:solidFill>
                <a:srgbClr val="464653"/>
              </a:solidFill>
              <a:latin typeface="Gill Sans MT" pitchFamily="34" charset="-18"/>
            </a:endParaRPr>
          </a:p>
        </p:txBody>
      </p:sp>
      <p:sp>
        <p:nvSpPr>
          <p:cNvPr id="21" name="Szalagnyíl balra 20"/>
          <p:cNvSpPr/>
          <p:nvPr/>
        </p:nvSpPr>
        <p:spPr>
          <a:xfrm rot="5400000">
            <a:off x="6660232" y="4797152"/>
            <a:ext cx="576064" cy="14401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2" name="Szövegdoboz 21"/>
          <p:cNvSpPr txBox="1"/>
          <p:nvPr/>
        </p:nvSpPr>
        <p:spPr>
          <a:xfrm>
            <a:off x="6732240" y="5733256"/>
            <a:ext cx="792088" cy="707886"/>
          </a:xfrm>
          <a:prstGeom prst="rect">
            <a:avLst/>
          </a:prstGeom>
          <a:noFill/>
        </p:spPr>
        <p:txBody>
          <a:bodyPr wrap="square" rtlCol="0">
            <a:spAutoFit/>
          </a:bodyPr>
          <a:lstStyle/>
          <a:p>
            <a:r>
              <a:rPr lang="hu-HU" sz="4000" b="1" dirty="0" smtClean="0">
                <a:solidFill>
                  <a:srgbClr val="FF0000"/>
                </a:solidFill>
                <a:latin typeface="Gill Sans MT" pitchFamily="34" charset="-18"/>
              </a:rPr>
              <a:t>7</a:t>
            </a:r>
            <a:endParaRPr lang="hu-HU" sz="2800" b="1" dirty="0">
              <a:solidFill>
                <a:srgbClr val="FF0000"/>
              </a:solidFill>
              <a:latin typeface="Gill Sans MT" pitchFamily="34" charset="-1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464653"/>
                </a:solidFill>
                <a:latin typeface="Gill Sans MT" pitchFamily="34" charset="-18"/>
              </a:rPr>
              <a:t>Nothing</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for</a:t>
            </a:r>
            <a:r>
              <a:rPr lang="hu-HU" dirty="0" smtClean="0">
                <a:solidFill>
                  <a:srgbClr val="464653"/>
                </a:solidFill>
                <a:latin typeface="Gill Sans MT" pitchFamily="34" charset="-18"/>
              </a:rPr>
              <a:t> free</a:t>
            </a:r>
            <a:endParaRPr lang="hu-HU" dirty="0">
              <a:solidFill>
                <a:srgbClr val="464653"/>
              </a:solidFill>
              <a:latin typeface="Gill Sans MT" pitchFamily="34" charset="-18"/>
            </a:endParaRPr>
          </a:p>
        </p:txBody>
      </p:sp>
      <p:sp>
        <p:nvSpPr>
          <p:cNvPr id="3" name="Tartalom helye 2"/>
          <p:cNvSpPr>
            <a:spLocks noGrp="1"/>
          </p:cNvSpPr>
          <p:nvPr>
            <p:ph idx="1"/>
          </p:nvPr>
        </p:nvSpPr>
        <p:spPr>
          <a:xfrm>
            <a:off x="457200" y="1600201"/>
            <a:ext cx="6491064" cy="4493096"/>
          </a:xfrm>
        </p:spPr>
        <p:txBody>
          <a:bodyPr>
            <a:normAutofit fontScale="85000" lnSpcReduction="20000"/>
          </a:bodyPr>
          <a:lstStyle/>
          <a:p>
            <a:pPr marL="342900" lvl="1" indent="-342900">
              <a:buFont typeface="Arial" pitchFamily="34" charset="0"/>
              <a:buChar char="•"/>
            </a:pPr>
            <a:r>
              <a:rPr lang="hu-HU" dirty="0" smtClean="0">
                <a:solidFill>
                  <a:srgbClr val="464653"/>
                </a:solidFill>
                <a:latin typeface="Gill Sans MT" pitchFamily="34" charset="-18"/>
              </a:rPr>
              <a:t>D</a:t>
            </a:r>
            <a:r>
              <a:rPr lang="en-GB" sz="3200" dirty="0" err="1" smtClean="0">
                <a:solidFill>
                  <a:srgbClr val="464653"/>
                </a:solidFill>
                <a:latin typeface="Gill Sans MT" pitchFamily="34" charset="-18"/>
              </a:rPr>
              <a:t>eal</a:t>
            </a:r>
            <a:r>
              <a:rPr lang="en-GB" sz="3200" dirty="0" smtClean="0">
                <a:solidFill>
                  <a:srgbClr val="464653"/>
                </a:solidFill>
                <a:latin typeface="Gill Sans MT" pitchFamily="34" charset="-18"/>
              </a:rPr>
              <a:t> with housing and the costs of living </a:t>
            </a:r>
            <a:endParaRPr lang="hu-HU" dirty="0" smtClean="0">
              <a:solidFill>
                <a:srgbClr val="464653"/>
              </a:solidFill>
              <a:latin typeface="Gill Sans MT" pitchFamily="34" charset="-18"/>
            </a:endParaRPr>
          </a:p>
          <a:p>
            <a:r>
              <a:rPr lang="hu-HU" dirty="0" err="1" smtClean="0">
                <a:solidFill>
                  <a:srgbClr val="464653"/>
                </a:solidFill>
                <a:latin typeface="Gill Sans MT" pitchFamily="34" charset="-18"/>
              </a:rPr>
              <a:t>Pay</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for</a:t>
            </a:r>
            <a:endParaRPr lang="hu-HU" dirty="0" smtClean="0">
              <a:solidFill>
                <a:srgbClr val="464653"/>
              </a:solidFill>
              <a:latin typeface="Gill Sans MT" pitchFamily="34" charset="-18"/>
            </a:endParaRPr>
          </a:p>
          <a:p>
            <a:pPr lvl="1"/>
            <a:r>
              <a:rPr lang="hu-HU" dirty="0" smtClean="0">
                <a:solidFill>
                  <a:srgbClr val="464653"/>
                </a:solidFill>
                <a:latin typeface="Gill Sans MT" pitchFamily="34" charset="-18"/>
              </a:rPr>
              <a:t>The </a:t>
            </a:r>
            <a:r>
              <a:rPr lang="hu-HU" dirty="0" err="1" smtClean="0">
                <a:solidFill>
                  <a:srgbClr val="464653"/>
                </a:solidFill>
                <a:latin typeface="Gill Sans MT" pitchFamily="34" charset="-18"/>
              </a:rPr>
              <a:t>documents</a:t>
            </a:r>
            <a:r>
              <a:rPr lang="hu-HU" dirty="0" smtClean="0">
                <a:solidFill>
                  <a:srgbClr val="464653"/>
                </a:solidFill>
                <a:latin typeface="Gill Sans MT" pitchFamily="34" charset="-18"/>
              </a:rPr>
              <a:t> </a:t>
            </a:r>
            <a:r>
              <a:rPr lang="hu-HU" sz="1800" dirty="0" smtClean="0">
                <a:solidFill>
                  <a:srgbClr val="464653"/>
                </a:solidFill>
                <a:latin typeface="Gill Sans MT" pitchFamily="34" charset="-18"/>
              </a:rPr>
              <a:t>(</a:t>
            </a:r>
            <a:r>
              <a:rPr lang="hu-HU" sz="1800" dirty="0" err="1" smtClean="0">
                <a:solidFill>
                  <a:srgbClr val="464653"/>
                </a:solidFill>
                <a:latin typeface="Gill Sans MT" pitchFamily="34" charset="-18"/>
              </a:rPr>
              <a:t>e.g</a:t>
            </a:r>
            <a:r>
              <a:rPr lang="hu-HU" sz="1800" dirty="0" smtClean="0">
                <a:solidFill>
                  <a:srgbClr val="464653"/>
                </a:solidFill>
                <a:latin typeface="Gill Sans MT" pitchFamily="34" charset="-18"/>
              </a:rPr>
              <a:t>.: ID – 2500 HUF ≈ 8 EUR)</a:t>
            </a:r>
            <a:endParaRPr lang="hu-HU" dirty="0" smtClean="0">
              <a:solidFill>
                <a:srgbClr val="464653"/>
              </a:solidFill>
              <a:latin typeface="Gill Sans MT" pitchFamily="34" charset="-18"/>
            </a:endParaRPr>
          </a:p>
          <a:p>
            <a:pPr lvl="1"/>
            <a:r>
              <a:rPr lang="hu-HU" dirty="0" err="1" smtClean="0">
                <a:solidFill>
                  <a:srgbClr val="464653"/>
                </a:solidFill>
                <a:latin typeface="Gill Sans MT" pitchFamily="34" charset="-18"/>
              </a:rPr>
              <a:t>Addictions</a:t>
            </a:r>
            <a:r>
              <a:rPr lang="hu-HU" dirty="0" smtClean="0">
                <a:solidFill>
                  <a:srgbClr val="464653"/>
                </a:solidFill>
                <a:latin typeface="Gill Sans MT" pitchFamily="34" charset="-18"/>
              </a:rPr>
              <a:t> </a:t>
            </a:r>
            <a:r>
              <a:rPr lang="hu-HU" sz="1800" dirty="0" smtClean="0">
                <a:solidFill>
                  <a:srgbClr val="464653"/>
                </a:solidFill>
                <a:latin typeface="Gill Sans MT" pitchFamily="34" charset="-18"/>
              </a:rPr>
              <a:t>(</a:t>
            </a:r>
            <a:r>
              <a:rPr lang="en-GB" sz="1800" dirty="0" smtClean="0">
                <a:solidFill>
                  <a:srgbClr val="464653"/>
                </a:solidFill>
                <a:latin typeface="Gill Sans MT" pitchFamily="34" charset="-18"/>
              </a:rPr>
              <a:t>cigarette, alcohol, caffeine = 500-500 HUF </a:t>
            </a:r>
            <a:r>
              <a:rPr lang="hu-HU" sz="1800" dirty="0" smtClean="0">
                <a:solidFill>
                  <a:srgbClr val="464653"/>
                </a:solidFill>
                <a:latin typeface="Gill Sans MT" pitchFamily="34" charset="-18"/>
              </a:rPr>
              <a:t>≈ 2 EUR /</a:t>
            </a:r>
            <a:r>
              <a:rPr lang="en-GB" sz="1800" dirty="0" smtClean="0">
                <a:solidFill>
                  <a:srgbClr val="464653"/>
                </a:solidFill>
                <a:latin typeface="Gill Sans MT" pitchFamily="34" charset="-18"/>
              </a:rPr>
              <a:t>day</a:t>
            </a:r>
            <a:r>
              <a:rPr lang="hu-HU" sz="1800" dirty="0" smtClean="0">
                <a:solidFill>
                  <a:srgbClr val="464653"/>
                </a:solidFill>
                <a:latin typeface="Gill Sans MT" pitchFamily="34" charset="-18"/>
              </a:rPr>
              <a:t>/</a:t>
            </a:r>
            <a:r>
              <a:rPr lang="hu-HU" sz="1800" dirty="0" err="1" smtClean="0">
                <a:solidFill>
                  <a:srgbClr val="464653"/>
                </a:solidFill>
                <a:latin typeface="Gill Sans MT" pitchFamily="34" charset="-18"/>
              </a:rPr>
              <a:t>round</a:t>
            </a:r>
            <a:r>
              <a:rPr lang="hu-HU" sz="18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r>
              <a:rPr lang="hu-HU" dirty="0" err="1" smtClean="0">
                <a:solidFill>
                  <a:srgbClr val="464653"/>
                </a:solidFill>
                <a:latin typeface="Gill Sans MT" pitchFamily="34" charset="-18"/>
              </a:rPr>
              <a:t>Meals</a:t>
            </a:r>
            <a:r>
              <a:rPr lang="hu-HU" dirty="0" smtClean="0">
                <a:solidFill>
                  <a:srgbClr val="464653"/>
                </a:solidFill>
                <a:latin typeface="Gill Sans MT" pitchFamily="34" charset="-18"/>
              </a:rPr>
              <a:t> </a:t>
            </a:r>
            <a:r>
              <a:rPr lang="hu-HU" sz="1800" dirty="0" smtClean="0">
                <a:solidFill>
                  <a:srgbClr val="464653"/>
                </a:solidFill>
                <a:latin typeface="Gill Sans MT" pitchFamily="34" charset="-18"/>
              </a:rPr>
              <a:t>(500</a:t>
            </a:r>
            <a:r>
              <a:rPr lang="en-GB" sz="1800" dirty="0" smtClean="0">
                <a:solidFill>
                  <a:srgbClr val="464653"/>
                </a:solidFill>
                <a:latin typeface="Gill Sans MT" pitchFamily="34" charset="-18"/>
              </a:rPr>
              <a:t> HUF</a:t>
            </a:r>
            <a:r>
              <a:rPr lang="hu-HU" sz="1800" dirty="0" smtClean="0">
                <a:solidFill>
                  <a:srgbClr val="464653"/>
                </a:solidFill>
                <a:latin typeface="Gill Sans MT" pitchFamily="34" charset="-18"/>
              </a:rPr>
              <a:t> ≈ 2 EUR /</a:t>
            </a:r>
            <a:r>
              <a:rPr lang="hu-HU" sz="1800" dirty="0" err="1" smtClean="0">
                <a:solidFill>
                  <a:srgbClr val="464653"/>
                </a:solidFill>
                <a:latin typeface="Gill Sans MT" pitchFamily="34" charset="-18"/>
              </a:rPr>
              <a:t>day</a:t>
            </a:r>
            <a:r>
              <a:rPr lang="hu-HU" sz="1800" dirty="0" smtClean="0">
                <a:solidFill>
                  <a:srgbClr val="464653"/>
                </a:solidFill>
                <a:latin typeface="Gill Sans MT" pitchFamily="34" charset="-18"/>
              </a:rPr>
              <a:t>/</a:t>
            </a:r>
            <a:r>
              <a:rPr lang="hu-HU" sz="1800" dirty="0" err="1" smtClean="0">
                <a:solidFill>
                  <a:srgbClr val="464653"/>
                </a:solidFill>
                <a:latin typeface="Gill Sans MT" pitchFamily="34" charset="-18"/>
              </a:rPr>
              <a:t>round</a:t>
            </a:r>
            <a:r>
              <a:rPr lang="hu-HU" sz="18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r>
              <a:rPr lang="hu-HU" dirty="0" err="1" smtClean="0">
                <a:solidFill>
                  <a:srgbClr val="464653"/>
                </a:solidFill>
                <a:latin typeface="Gill Sans MT" pitchFamily="34" charset="-18"/>
              </a:rPr>
              <a:t>After</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the</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family</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member</a:t>
            </a:r>
            <a:r>
              <a:rPr lang="hu-HU" dirty="0" smtClean="0">
                <a:solidFill>
                  <a:srgbClr val="464653"/>
                </a:solidFill>
                <a:latin typeface="Gill Sans MT" pitchFamily="34" charset="-18"/>
              </a:rPr>
              <a:t> </a:t>
            </a:r>
            <a:r>
              <a:rPr lang="hu-HU" sz="1800" dirty="0" smtClean="0">
                <a:solidFill>
                  <a:srgbClr val="464653"/>
                </a:solidFill>
                <a:latin typeface="Gill Sans MT" pitchFamily="34" charset="-18"/>
              </a:rPr>
              <a:t>(</a:t>
            </a:r>
            <a:r>
              <a:rPr lang="en-GB" sz="1800" dirty="0" smtClean="0">
                <a:solidFill>
                  <a:srgbClr val="464653"/>
                </a:solidFill>
                <a:latin typeface="Gill Sans MT" pitchFamily="34" charset="-18"/>
              </a:rPr>
              <a:t>500</a:t>
            </a:r>
            <a:r>
              <a:rPr lang="hu-HU" sz="1800" dirty="0" smtClean="0">
                <a:solidFill>
                  <a:srgbClr val="464653"/>
                </a:solidFill>
                <a:latin typeface="Gill Sans MT" pitchFamily="34" charset="-18"/>
              </a:rPr>
              <a:t>-500</a:t>
            </a:r>
            <a:r>
              <a:rPr lang="en-GB" sz="1800" dirty="0" smtClean="0">
                <a:solidFill>
                  <a:srgbClr val="464653"/>
                </a:solidFill>
                <a:latin typeface="Gill Sans MT" pitchFamily="34" charset="-18"/>
              </a:rPr>
              <a:t> HUF</a:t>
            </a:r>
            <a:r>
              <a:rPr lang="hu-HU" sz="1800" dirty="0" smtClean="0">
                <a:solidFill>
                  <a:srgbClr val="464653"/>
                </a:solidFill>
                <a:latin typeface="Gill Sans MT" pitchFamily="34" charset="-18"/>
              </a:rPr>
              <a:t> ≈ 2 EUR /</a:t>
            </a:r>
            <a:r>
              <a:rPr lang="hu-HU" sz="1800" dirty="0" err="1" smtClean="0">
                <a:solidFill>
                  <a:srgbClr val="464653"/>
                </a:solidFill>
                <a:latin typeface="Gill Sans MT" pitchFamily="34" charset="-18"/>
              </a:rPr>
              <a:t>day</a:t>
            </a:r>
            <a:r>
              <a:rPr lang="hu-HU" sz="1800" dirty="0" smtClean="0">
                <a:solidFill>
                  <a:srgbClr val="464653"/>
                </a:solidFill>
                <a:latin typeface="Gill Sans MT" pitchFamily="34" charset="-18"/>
              </a:rPr>
              <a:t>/</a:t>
            </a:r>
            <a:r>
              <a:rPr lang="hu-HU" sz="1800" dirty="0" err="1" smtClean="0">
                <a:solidFill>
                  <a:srgbClr val="464653"/>
                </a:solidFill>
                <a:latin typeface="Gill Sans MT" pitchFamily="34" charset="-18"/>
              </a:rPr>
              <a:t>round</a:t>
            </a:r>
            <a:r>
              <a:rPr lang="en-GB" sz="1800" dirty="0" smtClean="0">
                <a:solidFill>
                  <a:srgbClr val="464653"/>
                </a:solidFill>
                <a:latin typeface="Gill Sans MT" pitchFamily="34" charset="-18"/>
              </a:rPr>
              <a:t> </a:t>
            </a:r>
            <a:r>
              <a:rPr lang="hu-HU" sz="18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r>
              <a:rPr lang="hu-HU" dirty="0" err="1" smtClean="0">
                <a:solidFill>
                  <a:srgbClr val="464653"/>
                </a:solidFill>
                <a:latin typeface="Gill Sans MT" pitchFamily="34" charset="-18"/>
              </a:rPr>
              <a:t>Transport</a:t>
            </a:r>
            <a:r>
              <a:rPr lang="hu-HU" dirty="0" smtClean="0">
                <a:solidFill>
                  <a:srgbClr val="464653"/>
                </a:solidFill>
                <a:latin typeface="Gill Sans MT" pitchFamily="34" charset="-18"/>
              </a:rPr>
              <a:t> </a:t>
            </a:r>
            <a:r>
              <a:rPr lang="hu-HU" sz="1800" dirty="0" smtClean="0">
                <a:solidFill>
                  <a:srgbClr val="464653"/>
                </a:solidFill>
                <a:latin typeface="Gill Sans MT" pitchFamily="34" charset="-18"/>
              </a:rPr>
              <a:t>(</a:t>
            </a:r>
            <a:r>
              <a:rPr lang="en-GB" sz="1800" dirty="0" smtClean="0">
                <a:solidFill>
                  <a:srgbClr val="464653"/>
                </a:solidFill>
                <a:latin typeface="Gill Sans MT" pitchFamily="34" charset="-18"/>
              </a:rPr>
              <a:t>ticket costs 500 HUF</a:t>
            </a:r>
            <a:r>
              <a:rPr lang="hu-HU" sz="1800" dirty="0" smtClean="0">
                <a:solidFill>
                  <a:srgbClr val="464653"/>
                </a:solidFill>
                <a:latin typeface="Gill Sans MT" pitchFamily="34" charset="-18"/>
              </a:rPr>
              <a:t> ≈ 2 EUR </a:t>
            </a:r>
            <a:r>
              <a:rPr lang="hu-HU" sz="1800" dirty="0" err="1" smtClean="0">
                <a:solidFill>
                  <a:srgbClr val="464653"/>
                </a:solidFill>
                <a:latin typeface="Gill Sans MT" pitchFamily="34" charset="-18"/>
              </a:rPr>
              <a:t>or</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monthpass</a:t>
            </a:r>
            <a:r>
              <a:rPr lang="en-GB" sz="1800" dirty="0" smtClean="0">
                <a:solidFill>
                  <a:srgbClr val="464653"/>
                </a:solidFill>
                <a:latin typeface="Gill Sans MT" pitchFamily="34" charset="-18"/>
              </a:rPr>
              <a:t> </a:t>
            </a:r>
            <a:r>
              <a:rPr lang="hu-HU" sz="1800" dirty="0" smtClean="0">
                <a:solidFill>
                  <a:srgbClr val="464653"/>
                </a:solidFill>
                <a:latin typeface="Gill Sans MT" pitchFamily="34" charset="-18"/>
              </a:rPr>
              <a:t>9500 HUF ≈ 30 EUR )</a:t>
            </a:r>
            <a:endParaRPr lang="hu-HU" dirty="0" smtClean="0">
              <a:solidFill>
                <a:srgbClr val="464653"/>
              </a:solidFill>
              <a:latin typeface="Gill Sans MT" pitchFamily="34" charset="-18"/>
            </a:endParaRPr>
          </a:p>
          <a:p>
            <a:pPr lvl="1"/>
            <a:r>
              <a:rPr lang="hu-HU" dirty="0" err="1" smtClean="0">
                <a:solidFill>
                  <a:srgbClr val="464653"/>
                </a:solidFill>
                <a:latin typeface="Gill Sans MT" pitchFamily="34" charset="-18"/>
              </a:rPr>
              <a:t>Accomodation</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overhead</a:t>
            </a:r>
            <a:r>
              <a:rPr lang="hu-HU" dirty="0" smtClean="0">
                <a:solidFill>
                  <a:srgbClr val="464653"/>
                </a:solidFill>
                <a:latin typeface="Gill Sans MT" pitchFamily="34" charset="-18"/>
              </a:rPr>
              <a:t> </a:t>
            </a:r>
            <a:r>
              <a:rPr lang="hu-HU" sz="1900" dirty="0" smtClean="0">
                <a:solidFill>
                  <a:srgbClr val="464653"/>
                </a:solidFill>
                <a:latin typeface="Gill Sans MT" pitchFamily="34" charset="-18"/>
              </a:rPr>
              <a:t>(</a:t>
            </a:r>
            <a:r>
              <a:rPr lang="hu-HU" sz="1900" dirty="0" err="1" smtClean="0">
                <a:solidFill>
                  <a:srgbClr val="464653"/>
                </a:solidFill>
                <a:latin typeface="Gill Sans MT" pitchFamily="34" charset="-18"/>
              </a:rPr>
              <a:t>e.g</a:t>
            </a:r>
            <a:r>
              <a:rPr lang="hu-HU" sz="1900" dirty="0" smtClean="0">
                <a:solidFill>
                  <a:srgbClr val="464653"/>
                </a:solidFill>
                <a:latin typeface="Gill Sans MT" pitchFamily="34" charset="-18"/>
              </a:rPr>
              <a:t>.: </a:t>
            </a:r>
            <a:r>
              <a:rPr lang="en-GB" sz="1900" dirty="0" smtClean="0">
                <a:solidFill>
                  <a:srgbClr val="464653"/>
                </a:solidFill>
                <a:latin typeface="Gill Sans MT" pitchFamily="34" charset="-18"/>
              </a:rPr>
              <a:t>rented flat 50 000 HUF </a:t>
            </a:r>
            <a:r>
              <a:rPr lang="hu-HU" sz="2000" dirty="0" smtClean="0">
                <a:solidFill>
                  <a:srgbClr val="464653"/>
                </a:solidFill>
                <a:latin typeface="Gill Sans MT" pitchFamily="34" charset="-18"/>
              </a:rPr>
              <a:t>≈ 160 EUR </a:t>
            </a:r>
            <a:r>
              <a:rPr lang="en-GB" sz="1900" dirty="0" smtClean="0">
                <a:solidFill>
                  <a:srgbClr val="464653"/>
                </a:solidFill>
                <a:latin typeface="Gill Sans MT" pitchFamily="34" charset="-18"/>
              </a:rPr>
              <a:t>+ 15 000 </a:t>
            </a:r>
            <a:r>
              <a:rPr lang="hu-HU" sz="2000" dirty="0" smtClean="0">
                <a:solidFill>
                  <a:srgbClr val="464653"/>
                </a:solidFill>
                <a:latin typeface="Gill Sans MT" pitchFamily="34" charset="-18"/>
              </a:rPr>
              <a:t>≈ 50 EUR </a:t>
            </a:r>
            <a:r>
              <a:rPr lang="en-GB" sz="1900" dirty="0" smtClean="0">
                <a:solidFill>
                  <a:srgbClr val="464653"/>
                </a:solidFill>
                <a:latin typeface="Gill Sans MT" pitchFamily="34" charset="-18"/>
              </a:rPr>
              <a:t>overhead</a:t>
            </a:r>
            <a:r>
              <a:rPr lang="hu-HU" sz="19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r>
              <a:rPr lang="hu-HU" dirty="0" smtClean="0">
                <a:solidFill>
                  <a:srgbClr val="464653"/>
                </a:solidFill>
                <a:latin typeface="Gill Sans MT" pitchFamily="34" charset="-18"/>
              </a:rPr>
              <a:t>„</a:t>
            </a:r>
            <a:r>
              <a:rPr lang="hu-HU" dirty="0" err="1" smtClean="0">
                <a:solidFill>
                  <a:srgbClr val="464653"/>
                </a:solidFill>
                <a:latin typeface="Gill Sans MT" pitchFamily="34" charset="-18"/>
              </a:rPr>
              <a:t>Fortune</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cards</a:t>
            </a:r>
            <a:r>
              <a:rPr lang="hu-HU" dirty="0" smtClean="0">
                <a:solidFill>
                  <a:srgbClr val="464653"/>
                </a:solidFill>
                <a:latin typeface="Gill Sans MT" pitchFamily="34" charset="-18"/>
              </a:rPr>
              <a:t> </a:t>
            </a:r>
            <a:r>
              <a:rPr lang="hu-HU" sz="1900" dirty="0" smtClean="0">
                <a:solidFill>
                  <a:srgbClr val="464653"/>
                </a:solidFill>
                <a:latin typeface="Gill Sans MT" pitchFamily="34" charset="-18"/>
              </a:rPr>
              <a:t>(</a:t>
            </a:r>
            <a:r>
              <a:rPr lang="en-GB" sz="2000" dirty="0" smtClean="0">
                <a:solidFill>
                  <a:srgbClr val="464653"/>
                </a:solidFill>
                <a:latin typeface="Gill Sans MT" pitchFamily="34" charset="-18"/>
              </a:rPr>
              <a:t>unexpected troubles</a:t>
            </a:r>
            <a:r>
              <a:rPr lang="hu-HU" sz="19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endParaRPr lang="hu-HU" dirty="0" smtClean="0">
              <a:solidFill>
                <a:srgbClr val="464653"/>
              </a:solidFill>
              <a:latin typeface="Gill Sans MT" pitchFamily="34" charset="-18"/>
            </a:endParaRPr>
          </a:p>
          <a:p>
            <a:pPr lvl="1"/>
            <a:endParaRPr lang="hu-HU" dirty="0" smtClean="0">
              <a:solidFill>
                <a:srgbClr val="464653"/>
              </a:solidFill>
              <a:latin typeface="Gill Sans MT" pitchFamily="34" charset="-18"/>
            </a:endParaRPr>
          </a:p>
          <a:p>
            <a:endParaRPr lang="hu-HU" dirty="0">
              <a:solidFill>
                <a:srgbClr val="464653"/>
              </a:solidFill>
              <a:latin typeface="Gill Sans MT" pitchFamily="34" charset="-18"/>
            </a:endParaRPr>
          </a:p>
        </p:txBody>
      </p:sp>
      <p:pic>
        <p:nvPicPr>
          <p:cNvPr id="4" name="Kép 3" descr="12185541_10153772124044974_1224118768147600768_o.jpg"/>
          <p:cNvPicPr>
            <a:picLocks noChangeAspect="1"/>
          </p:cNvPicPr>
          <p:nvPr/>
        </p:nvPicPr>
        <p:blipFill>
          <a:blip r:embed="rId2" cstate="print"/>
          <a:stretch>
            <a:fillRect/>
          </a:stretch>
        </p:blipFill>
        <p:spPr>
          <a:xfrm>
            <a:off x="6766656" y="2924944"/>
            <a:ext cx="2377344" cy="15841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464653"/>
                </a:solidFill>
                <a:latin typeface="Gill Sans MT" pitchFamily="34" charset="-18"/>
              </a:rPr>
              <a:t>End of </a:t>
            </a:r>
            <a:r>
              <a:rPr lang="hu-HU" dirty="0" err="1" smtClean="0">
                <a:solidFill>
                  <a:srgbClr val="464653"/>
                </a:solidFill>
                <a:latin typeface="Gill Sans MT" pitchFamily="34" charset="-18"/>
              </a:rPr>
              <a:t>the</a:t>
            </a:r>
            <a:r>
              <a:rPr lang="hu-HU" dirty="0" smtClean="0">
                <a:solidFill>
                  <a:srgbClr val="464653"/>
                </a:solidFill>
                <a:latin typeface="Gill Sans MT" pitchFamily="34" charset="-18"/>
              </a:rPr>
              <a:t> game</a:t>
            </a:r>
            <a:endParaRPr lang="hu-HU" dirty="0">
              <a:solidFill>
                <a:srgbClr val="464653"/>
              </a:solidFill>
              <a:latin typeface="Gill Sans MT" pitchFamily="34" charset="-18"/>
            </a:endParaRPr>
          </a:p>
        </p:txBody>
      </p:sp>
      <p:sp>
        <p:nvSpPr>
          <p:cNvPr id="3" name="Tartalom helye 2"/>
          <p:cNvSpPr>
            <a:spLocks noGrp="1"/>
          </p:cNvSpPr>
          <p:nvPr>
            <p:ph idx="1"/>
          </p:nvPr>
        </p:nvSpPr>
        <p:spPr>
          <a:xfrm>
            <a:off x="611560" y="2420888"/>
            <a:ext cx="8229600" cy="3384376"/>
          </a:xfrm>
        </p:spPr>
        <p:txBody>
          <a:bodyPr>
            <a:normAutofit/>
          </a:bodyPr>
          <a:lstStyle/>
          <a:p>
            <a:pPr indent="-274320" algn="just">
              <a:buSzPct val="76000"/>
            </a:pPr>
            <a:r>
              <a:rPr lang="hu-HU" sz="2800" dirty="0" err="1" smtClean="0">
                <a:solidFill>
                  <a:srgbClr val="464653"/>
                </a:solidFill>
                <a:cs typeface="Andalus" pitchFamily="18" charset="-78"/>
              </a:rPr>
              <a:t>Necessarily</a:t>
            </a:r>
            <a:r>
              <a:rPr lang="hu-HU" sz="2800" dirty="0" smtClean="0">
                <a:solidFill>
                  <a:srgbClr val="464653"/>
                </a:solidFill>
                <a:cs typeface="Andalus" pitchFamily="18" charset="-78"/>
              </a:rPr>
              <a:t> </a:t>
            </a:r>
            <a:r>
              <a:rPr lang="hu-HU" sz="2800" dirty="0" err="1" smtClean="0">
                <a:solidFill>
                  <a:srgbClr val="464653"/>
                </a:solidFill>
                <a:cs typeface="Andalus" pitchFamily="18" charset="-78"/>
              </a:rPr>
              <a:t>there</a:t>
            </a:r>
            <a:r>
              <a:rPr lang="hu-HU" sz="2800" dirty="0" smtClean="0">
                <a:solidFill>
                  <a:srgbClr val="464653"/>
                </a:solidFill>
                <a:cs typeface="Andalus" pitchFamily="18" charset="-78"/>
              </a:rPr>
              <a:t> is no </a:t>
            </a:r>
            <a:r>
              <a:rPr lang="hu-HU" sz="2800" dirty="0" err="1" smtClean="0">
                <a:solidFill>
                  <a:srgbClr val="464653"/>
                </a:solidFill>
                <a:cs typeface="Andalus" pitchFamily="18" charset="-78"/>
              </a:rPr>
              <a:t>winner</a:t>
            </a:r>
            <a:r>
              <a:rPr lang="hu-HU" sz="2800" dirty="0" smtClean="0">
                <a:solidFill>
                  <a:srgbClr val="464653"/>
                </a:solidFill>
                <a:cs typeface="Andalus" pitchFamily="18" charset="-78"/>
              </a:rPr>
              <a:t>.</a:t>
            </a:r>
          </a:p>
          <a:p>
            <a:pPr indent="-274320" algn="just">
              <a:buSzPct val="76000"/>
            </a:pPr>
            <a:r>
              <a:rPr lang="en-GB" sz="2800" dirty="0" smtClean="0">
                <a:solidFill>
                  <a:srgbClr val="464653"/>
                </a:solidFill>
                <a:cs typeface="Andalus" pitchFamily="18" charset="-78"/>
              </a:rPr>
              <a:t>As finding a legal job is the key element of successful re-entry, it must worth the most. </a:t>
            </a:r>
            <a:endParaRPr lang="hu-HU" sz="2800" dirty="0" smtClean="0">
              <a:solidFill>
                <a:srgbClr val="464653"/>
              </a:solidFill>
              <a:cs typeface="Andalus" pitchFamily="18" charset="-78"/>
            </a:endParaRPr>
          </a:p>
          <a:p>
            <a:pPr indent="-274320" algn="just">
              <a:buSzPct val="76000"/>
            </a:pPr>
            <a:r>
              <a:rPr lang="hu-HU" sz="2800" dirty="0" smtClean="0">
                <a:solidFill>
                  <a:srgbClr val="464653"/>
                </a:solidFill>
                <a:cs typeface="Andalus" pitchFamily="18" charset="-78"/>
              </a:rPr>
              <a:t>Master </a:t>
            </a:r>
            <a:r>
              <a:rPr lang="en-GB" sz="2800" dirty="0" smtClean="0">
                <a:solidFill>
                  <a:srgbClr val="464653"/>
                </a:solidFill>
                <a:cs typeface="Andalus" pitchFamily="18" charset="-78"/>
              </a:rPr>
              <a:t>collects the dues of the players, and lists the credits and the accomplished missions of them. </a:t>
            </a:r>
            <a:endParaRPr lang="hu-HU" sz="2800" dirty="0" smtClean="0">
              <a:solidFill>
                <a:srgbClr val="464653"/>
              </a:solidFill>
              <a:cs typeface="Andalus" pitchFamily="18" charset="-78"/>
            </a:endParaRPr>
          </a:p>
          <a:p>
            <a:pPr marL="342900" lvl="1" indent="-274320" algn="just">
              <a:buSzPct val="76000"/>
              <a:buFont typeface="Arial" pitchFamily="34" charset="0"/>
              <a:buChar char="•"/>
            </a:pPr>
            <a:r>
              <a:rPr lang="hu-HU" dirty="0" smtClean="0">
                <a:solidFill>
                  <a:srgbClr val="464653"/>
                </a:solidFill>
                <a:latin typeface="Gill Sans MT" pitchFamily="34" charset="-18"/>
              </a:rPr>
              <a:t>B</a:t>
            </a:r>
            <a:r>
              <a:rPr lang="en-GB" dirty="0" err="1" smtClean="0">
                <a:solidFill>
                  <a:srgbClr val="464653"/>
                </a:solidFill>
                <a:latin typeface="Gill Sans MT" pitchFamily="34" charset="-18"/>
              </a:rPr>
              <a:t>est</a:t>
            </a:r>
            <a:r>
              <a:rPr lang="en-GB" dirty="0" smtClean="0">
                <a:solidFill>
                  <a:srgbClr val="464653"/>
                </a:solidFill>
                <a:latin typeface="Gill Sans MT" pitchFamily="34" charset="-18"/>
              </a:rPr>
              <a:t> possible financial situation</a:t>
            </a:r>
            <a:endParaRPr lang="hu-HU" dirty="0" smtClean="0">
              <a:solidFill>
                <a:srgbClr val="464653"/>
              </a:solidFill>
              <a:latin typeface="Gill Sans MT" pitchFamily="34" charset="-18"/>
            </a:endParaRPr>
          </a:p>
          <a:p>
            <a:pPr indent="-274320" algn="just">
              <a:buSzPct val="76000"/>
            </a:pPr>
            <a:endParaRPr lang="hu-HU" sz="2800" dirty="0" smtClean="0">
              <a:solidFill>
                <a:srgbClr val="464653"/>
              </a:solidFill>
              <a:cs typeface="Andalus" pitchFamily="18" charset="-78"/>
            </a:endParaRPr>
          </a:p>
          <a:p>
            <a:endParaRPr lang="hu-HU" dirty="0">
              <a:solidFill>
                <a:srgbClr val="464653"/>
              </a:solidFill>
              <a:latin typeface="Gill Sans MT" pitchFamily="34" charset="-18"/>
            </a:endParaRPr>
          </a:p>
        </p:txBody>
      </p:sp>
      <p:pic>
        <p:nvPicPr>
          <p:cNvPr id="4" name="Kép 3" descr="25704902-No-Winner-cup-sign-icon-Awarding-of-winners-symbol-Trophy-Red-prohibition-sign-Stop-symbol-Vector-Stock-Vector.jpg"/>
          <p:cNvPicPr>
            <a:picLocks noChangeAspect="1"/>
          </p:cNvPicPr>
          <p:nvPr/>
        </p:nvPicPr>
        <p:blipFill>
          <a:blip r:embed="rId2" cstate="print"/>
          <a:stretch>
            <a:fillRect/>
          </a:stretch>
        </p:blipFill>
        <p:spPr>
          <a:xfrm>
            <a:off x="6804248" y="1484784"/>
            <a:ext cx="1485900" cy="1485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43000"/>
          </a:xfrm>
        </p:spPr>
        <p:txBody>
          <a:bodyPr/>
          <a:lstStyle/>
          <a:p>
            <a:r>
              <a:rPr lang="hu-HU" dirty="0" smtClean="0">
                <a:solidFill>
                  <a:srgbClr val="464653"/>
                </a:solidFill>
                <a:latin typeface="Gill Sans MT" pitchFamily="34" charset="-18"/>
              </a:rPr>
              <a:t>Digital version</a:t>
            </a:r>
            <a:endParaRPr lang="hu-HU" dirty="0">
              <a:solidFill>
                <a:srgbClr val="464653"/>
              </a:solidFill>
              <a:latin typeface="Gill Sans MT" pitchFamily="34" charset="-18"/>
            </a:endParaRPr>
          </a:p>
        </p:txBody>
      </p:sp>
      <p:sp>
        <p:nvSpPr>
          <p:cNvPr id="3" name="Tartalom helye 2"/>
          <p:cNvSpPr>
            <a:spLocks noGrp="1"/>
          </p:cNvSpPr>
          <p:nvPr>
            <p:ph idx="1"/>
          </p:nvPr>
        </p:nvSpPr>
        <p:spPr>
          <a:xfrm>
            <a:off x="457200" y="1600200"/>
            <a:ext cx="3970784" cy="4565104"/>
          </a:xfrm>
        </p:spPr>
        <p:txBody>
          <a:bodyPr>
            <a:normAutofit fontScale="55000" lnSpcReduction="20000"/>
          </a:bodyPr>
          <a:lstStyle/>
          <a:p>
            <a:pPr algn="just"/>
            <a:r>
              <a:rPr lang="en-US" dirty="0" smtClean="0">
                <a:solidFill>
                  <a:srgbClr val="464653"/>
                </a:solidFill>
                <a:latin typeface="Gill Sans MT" pitchFamily="34" charset="-18"/>
              </a:rPr>
              <a:t>In the frame of a later </a:t>
            </a:r>
            <a:r>
              <a:rPr lang="en-GB" dirty="0" smtClean="0">
                <a:solidFill>
                  <a:srgbClr val="464653"/>
                </a:solidFill>
                <a:latin typeface="Gill Sans MT" pitchFamily="34" charset="-18"/>
              </a:rPr>
              <a:t>EU grant we managed to elaborate the digital version</a:t>
            </a:r>
            <a:r>
              <a:rPr lang="hu-HU" dirty="0" smtClean="0">
                <a:solidFill>
                  <a:srgbClr val="464653"/>
                </a:solidFill>
                <a:latin typeface="Gill Sans MT" pitchFamily="34" charset="-18"/>
              </a:rPr>
              <a:t>.</a:t>
            </a:r>
          </a:p>
          <a:p>
            <a:pPr algn="just"/>
            <a:r>
              <a:rPr lang="hu-HU" dirty="0" smtClean="0">
                <a:solidFill>
                  <a:srgbClr val="464653"/>
                </a:solidFill>
                <a:latin typeface="Gill Sans MT" pitchFamily="34" charset="-18"/>
              </a:rPr>
              <a:t>A</a:t>
            </a:r>
            <a:r>
              <a:rPr lang="en-GB" dirty="0" err="1" smtClean="0">
                <a:solidFill>
                  <a:srgbClr val="464653"/>
                </a:solidFill>
                <a:latin typeface="Gill Sans MT" pitchFamily="34" charset="-18"/>
              </a:rPr>
              <a:t>im</a:t>
            </a:r>
            <a:r>
              <a:rPr lang="en-GB" dirty="0" smtClean="0">
                <a:solidFill>
                  <a:srgbClr val="464653"/>
                </a:solidFill>
                <a:latin typeface="Gill Sans MT" pitchFamily="34" charset="-18"/>
              </a:rPr>
              <a:t>, content, methods the game is similar to the board game version.</a:t>
            </a:r>
            <a:endParaRPr lang="hu-HU" dirty="0" smtClean="0">
              <a:solidFill>
                <a:srgbClr val="464653"/>
              </a:solidFill>
              <a:latin typeface="Gill Sans MT" pitchFamily="34" charset="-18"/>
            </a:endParaRPr>
          </a:p>
          <a:p>
            <a:pPr algn="just"/>
            <a:r>
              <a:rPr lang="hu-HU" dirty="0" smtClean="0">
                <a:solidFill>
                  <a:srgbClr val="464653"/>
                </a:solidFill>
                <a:latin typeface="Gill Sans MT" pitchFamily="34" charset="-18"/>
              </a:rPr>
              <a:t>No </a:t>
            </a:r>
            <a:r>
              <a:rPr lang="hu-HU" dirty="0" err="1" smtClean="0">
                <a:solidFill>
                  <a:srgbClr val="464653"/>
                </a:solidFill>
                <a:latin typeface="Gill Sans MT" pitchFamily="34" charset="-18"/>
              </a:rPr>
              <a:t>master</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rather</a:t>
            </a:r>
            <a:r>
              <a:rPr lang="hu-HU" dirty="0" smtClean="0">
                <a:solidFill>
                  <a:srgbClr val="464653"/>
                </a:solidFill>
                <a:latin typeface="Gill Sans MT" pitchFamily="34" charset="-18"/>
              </a:rPr>
              <a:t> s</a:t>
            </a:r>
            <a:r>
              <a:rPr lang="en-GB" dirty="0" err="1" smtClean="0">
                <a:solidFill>
                  <a:srgbClr val="464653"/>
                </a:solidFill>
                <a:latin typeface="Gill Sans MT" pitchFamily="34" charset="-18"/>
              </a:rPr>
              <a:t>hort</a:t>
            </a:r>
            <a:r>
              <a:rPr lang="en-GB" dirty="0" smtClean="0">
                <a:solidFill>
                  <a:srgbClr val="464653"/>
                </a:solidFill>
                <a:latin typeface="Gill Sans MT" pitchFamily="34" charset="-18"/>
              </a:rPr>
              <a:t> videos</a:t>
            </a:r>
            <a:r>
              <a:rPr lang="hu-HU" dirty="0" smtClean="0">
                <a:solidFill>
                  <a:srgbClr val="464653"/>
                </a:solidFill>
                <a:latin typeface="Gill Sans MT" pitchFamily="34" charset="-18"/>
              </a:rPr>
              <a:t> and </a:t>
            </a:r>
            <a:r>
              <a:rPr lang="hu-HU" dirty="0" err="1" smtClean="0">
                <a:solidFill>
                  <a:srgbClr val="464653"/>
                </a:solidFill>
                <a:latin typeface="Gill Sans MT" pitchFamily="34" charset="-18"/>
              </a:rPr>
              <a:t>pop-ups</a:t>
            </a:r>
            <a:r>
              <a:rPr lang="hu-HU" dirty="0" smtClean="0">
                <a:solidFill>
                  <a:srgbClr val="464653"/>
                </a:solidFill>
                <a:latin typeface="Gill Sans MT" pitchFamily="34" charset="-18"/>
              </a:rPr>
              <a:t>.</a:t>
            </a:r>
          </a:p>
          <a:p>
            <a:pPr algn="just"/>
            <a:r>
              <a:rPr lang="hu-HU" dirty="0" err="1" smtClean="0">
                <a:solidFill>
                  <a:srgbClr val="464653"/>
                </a:solidFill>
                <a:latin typeface="Gill Sans MT" pitchFamily="34" charset="-18"/>
              </a:rPr>
              <a:t>Challenges</a:t>
            </a:r>
            <a:r>
              <a:rPr lang="hu-HU" dirty="0" smtClean="0">
                <a:solidFill>
                  <a:srgbClr val="464653"/>
                </a:solidFill>
                <a:latin typeface="Gill Sans MT" pitchFamily="34" charset="-18"/>
              </a:rPr>
              <a:t>/</a:t>
            </a:r>
            <a:r>
              <a:rPr lang="hu-HU" dirty="0" err="1" smtClean="0">
                <a:solidFill>
                  <a:srgbClr val="464653"/>
                </a:solidFill>
                <a:latin typeface="Gill Sans MT" pitchFamily="34" charset="-18"/>
              </a:rPr>
              <a:t>disadvantages</a:t>
            </a:r>
            <a:r>
              <a:rPr lang="hu-HU" dirty="0" smtClean="0">
                <a:solidFill>
                  <a:srgbClr val="464653"/>
                </a:solidFill>
                <a:latin typeface="Gill Sans MT" pitchFamily="34" charset="-18"/>
              </a:rPr>
              <a:t>:</a:t>
            </a:r>
          </a:p>
          <a:p>
            <a:pPr lvl="1" algn="just"/>
            <a:r>
              <a:rPr lang="en-GB" dirty="0" smtClean="0">
                <a:solidFill>
                  <a:srgbClr val="464653"/>
                </a:solidFill>
                <a:latin typeface="Gill Sans MT" pitchFamily="34" charset="-18"/>
              </a:rPr>
              <a:t>the digital version</a:t>
            </a:r>
            <a:r>
              <a:rPr lang="hu-HU" dirty="0" smtClean="0">
                <a:solidFill>
                  <a:srgbClr val="464653"/>
                </a:solidFill>
                <a:latin typeface="Gill Sans MT" pitchFamily="34" charset="-18"/>
              </a:rPr>
              <a:t> (</a:t>
            </a:r>
            <a:r>
              <a:rPr lang="en-GB" dirty="0" smtClean="0">
                <a:solidFill>
                  <a:srgbClr val="464653"/>
                </a:solidFill>
                <a:latin typeface="Gill Sans MT" pitchFamily="34" charset="-18"/>
              </a:rPr>
              <a:t>an individual game, no possibility for multiplayer mode thus cooperation and interaction is excluded</a:t>
            </a:r>
            <a:r>
              <a:rPr lang="hu-HU" dirty="0" smtClean="0">
                <a:solidFill>
                  <a:srgbClr val="464653"/>
                </a:solidFill>
                <a:latin typeface="Gill Sans MT" pitchFamily="34" charset="-18"/>
              </a:rPr>
              <a:t>)</a:t>
            </a:r>
          </a:p>
          <a:p>
            <a:pPr lvl="1" algn="just"/>
            <a:r>
              <a:rPr lang="hu-HU" dirty="0" smtClean="0">
                <a:solidFill>
                  <a:srgbClr val="464653"/>
                </a:solidFill>
                <a:latin typeface="Gill Sans MT" pitchFamily="34" charset="-18"/>
              </a:rPr>
              <a:t>No </a:t>
            </a:r>
            <a:r>
              <a:rPr lang="hu-HU" dirty="0" err="1" smtClean="0">
                <a:solidFill>
                  <a:srgbClr val="464653"/>
                </a:solidFill>
                <a:latin typeface="Gill Sans MT" pitchFamily="34" charset="-18"/>
              </a:rPr>
              <a:t>master</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greatly strengthens the IT competence of the target group</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The use of the IT cabinet (if exists) of a prison is problematic</a:t>
            </a:r>
            <a:r>
              <a:rPr lang="hu-HU" dirty="0" smtClean="0">
                <a:solidFill>
                  <a:srgbClr val="464653"/>
                </a:solidFill>
                <a:latin typeface="Gill Sans MT" pitchFamily="34" charset="-18"/>
              </a:rPr>
              <a:t>.</a:t>
            </a:r>
          </a:p>
          <a:p>
            <a:pPr lvl="1" algn="just"/>
            <a:r>
              <a:rPr lang="en-GB" dirty="0" smtClean="0">
                <a:solidFill>
                  <a:srgbClr val="464653"/>
                </a:solidFill>
                <a:latin typeface="Gill Sans MT" pitchFamily="34" charset="-18"/>
              </a:rPr>
              <a:t>The playing time is much shorter than the board game version</a:t>
            </a:r>
            <a:r>
              <a:rPr lang="hu-HU" dirty="0" smtClean="0">
                <a:solidFill>
                  <a:srgbClr val="464653"/>
                </a:solidFill>
                <a:latin typeface="Gill Sans MT" pitchFamily="34" charset="-18"/>
              </a:rPr>
              <a:t>.</a:t>
            </a:r>
          </a:p>
          <a:p>
            <a:pPr lvl="1" algn="just"/>
            <a:endParaRPr lang="hu-HU" dirty="0" smtClean="0">
              <a:solidFill>
                <a:srgbClr val="464653"/>
              </a:solidFill>
              <a:latin typeface="Gill Sans MT" pitchFamily="34" charset="-18"/>
            </a:endParaRPr>
          </a:p>
          <a:p>
            <a:pPr algn="just"/>
            <a:endParaRPr lang="hu-HU" dirty="0">
              <a:solidFill>
                <a:srgbClr val="464653"/>
              </a:solidFill>
              <a:latin typeface="Gill Sans MT" pitchFamily="34" charset="-18"/>
            </a:endParaRPr>
          </a:p>
        </p:txBody>
      </p:sp>
      <p:pic>
        <p:nvPicPr>
          <p:cNvPr id="5" name="Kép 4" descr="digi.png"/>
          <p:cNvPicPr>
            <a:picLocks noChangeAspect="1"/>
          </p:cNvPicPr>
          <p:nvPr/>
        </p:nvPicPr>
        <p:blipFill>
          <a:blip r:embed="rId2" cstate="print"/>
          <a:stretch>
            <a:fillRect/>
          </a:stretch>
        </p:blipFill>
        <p:spPr>
          <a:xfrm>
            <a:off x="4572000" y="1628800"/>
            <a:ext cx="4572000" cy="3059032"/>
          </a:xfrm>
          <a:prstGeom prst="rect">
            <a:avLst/>
          </a:prstGeom>
        </p:spPr>
      </p:pic>
      <p:sp>
        <p:nvSpPr>
          <p:cNvPr id="6" name="Szövegdoboz 5"/>
          <p:cNvSpPr txBox="1"/>
          <p:nvPr/>
        </p:nvSpPr>
        <p:spPr>
          <a:xfrm>
            <a:off x="6012160" y="5085184"/>
            <a:ext cx="2880320" cy="369332"/>
          </a:xfrm>
          <a:prstGeom prst="rect">
            <a:avLst/>
          </a:prstGeom>
          <a:noFill/>
        </p:spPr>
        <p:txBody>
          <a:bodyPr wrap="square" rtlCol="0">
            <a:spAutoFit/>
          </a:bodyPr>
          <a:lstStyle/>
          <a:p>
            <a:r>
              <a:rPr lang="hu-HU" b="1" dirty="0" err="1" smtClean="0"/>
              <a:t>See</a:t>
            </a:r>
            <a:r>
              <a:rPr lang="hu-HU" b="1" dirty="0" smtClean="0"/>
              <a:t> </a:t>
            </a:r>
            <a:r>
              <a:rPr lang="hu-HU" b="1" dirty="0" err="1" smtClean="0"/>
              <a:t>you</a:t>
            </a:r>
            <a:r>
              <a:rPr lang="hu-HU" b="1" dirty="0" smtClean="0"/>
              <a:t> </a:t>
            </a:r>
            <a:r>
              <a:rPr lang="hu-HU" b="1" dirty="0" err="1" smtClean="0"/>
              <a:t>in</a:t>
            </a:r>
            <a:r>
              <a:rPr lang="hu-HU" b="1" dirty="0" smtClean="0"/>
              <a:t> O3</a:t>
            </a:r>
            <a:endParaRPr lang="hu-HU"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464653"/>
                </a:solidFill>
                <a:latin typeface="Gill Sans MT" pitchFamily="34" charset="-18"/>
              </a:rPr>
              <a:t>Experiences</a:t>
            </a:r>
            <a:endParaRPr lang="hu-HU" dirty="0">
              <a:solidFill>
                <a:srgbClr val="464653"/>
              </a:solidFill>
              <a:latin typeface="Gill Sans MT" pitchFamily="34" charset="-18"/>
            </a:endParaRPr>
          </a:p>
        </p:txBody>
      </p:sp>
      <p:sp>
        <p:nvSpPr>
          <p:cNvPr id="3" name="Tartalom helye 2"/>
          <p:cNvSpPr>
            <a:spLocks noGrp="1"/>
          </p:cNvSpPr>
          <p:nvPr>
            <p:ph idx="1"/>
          </p:nvPr>
        </p:nvSpPr>
        <p:spPr>
          <a:xfrm>
            <a:off x="457200" y="1600200"/>
            <a:ext cx="5626968" cy="4525963"/>
          </a:xfrm>
        </p:spPr>
        <p:txBody>
          <a:bodyPr>
            <a:normAutofit/>
          </a:bodyPr>
          <a:lstStyle/>
          <a:p>
            <a:pPr algn="just"/>
            <a:r>
              <a:rPr lang="hu-HU" sz="1800" dirty="0" smtClean="0">
                <a:solidFill>
                  <a:srgbClr val="464653"/>
                </a:solidFill>
                <a:latin typeface="Gill Sans MT" pitchFamily="34" charset="-18"/>
              </a:rPr>
              <a:t>A </a:t>
            </a:r>
            <a:r>
              <a:rPr lang="hu-HU" sz="1800" dirty="0" err="1" smtClean="0">
                <a:solidFill>
                  <a:srgbClr val="464653"/>
                </a:solidFill>
                <a:latin typeface="Gill Sans MT" pitchFamily="34" charset="-18"/>
              </a:rPr>
              <a:t>great</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challenge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Prison</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means</a:t>
            </a:r>
            <a:r>
              <a:rPr lang="hu-HU" sz="1800" dirty="0" smtClean="0">
                <a:solidFill>
                  <a:srgbClr val="464653"/>
                </a:solidFill>
                <a:latin typeface="Gill Sans MT" pitchFamily="34" charset="-18"/>
              </a:rPr>
              <a:t> random </a:t>
            </a:r>
            <a:r>
              <a:rPr lang="hu-HU" sz="1800" dirty="0" err="1" smtClean="0">
                <a:solidFill>
                  <a:srgbClr val="464653"/>
                </a:solidFill>
                <a:latin typeface="Gill Sans MT" pitchFamily="34" charset="-18"/>
              </a:rPr>
              <a:t>composition</a:t>
            </a:r>
            <a:r>
              <a:rPr lang="hu-HU" sz="1800" dirty="0" smtClean="0">
                <a:solidFill>
                  <a:srgbClr val="464653"/>
                </a:solidFill>
                <a:latin typeface="Gill Sans MT" pitchFamily="34" charset="-18"/>
              </a:rPr>
              <a:t> of </a:t>
            </a:r>
            <a:r>
              <a:rPr lang="hu-HU" sz="1800" dirty="0" err="1" smtClean="0">
                <a:solidFill>
                  <a:srgbClr val="464653"/>
                </a:solidFill>
                <a:latin typeface="Gill Sans MT" pitchFamily="34" charset="-18"/>
              </a:rPr>
              <a:t>target</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group</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dropout</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transport</a:t>
            </a:r>
            <a:r>
              <a:rPr lang="hu-HU" sz="1800" dirty="0" smtClean="0">
                <a:solidFill>
                  <a:srgbClr val="464653"/>
                </a:solidFill>
                <a:latin typeface="Gill Sans MT" pitchFamily="34" charset="-18"/>
              </a:rPr>
              <a:t>, etc.), </a:t>
            </a:r>
            <a:r>
              <a:rPr lang="hu-HU" sz="1800" dirty="0" err="1" smtClean="0">
                <a:solidFill>
                  <a:srgbClr val="464653"/>
                </a:solidFill>
                <a:latin typeface="Gill Sans MT" pitchFamily="34" charset="-18"/>
              </a:rPr>
              <a:t>incalculable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time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for</a:t>
            </a:r>
            <a:r>
              <a:rPr lang="hu-HU" sz="1800" dirty="0" smtClean="0">
                <a:solidFill>
                  <a:srgbClr val="464653"/>
                </a:solidFill>
                <a:latin typeface="Gill Sans MT" pitchFamily="34" charset="-18"/>
              </a:rPr>
              <a:t> session (</a:t>
            </a:r>
            <a:r>
              <a:rPr lang="hu-HU" sz="1800" dirty="0" err="1" smtClean="0">
                <a:solidFill>
                  <a:srgbClr val="464653"/>
                </a:solidFill>
                <a:latin typeface="Gill Sans MT" pitchFamily="34" charset="-18"/>
              </a:rPr>
              <a:t>time</a:t>
            </a:r>
            <a:r>
              <a:rPr lang="hu-HU" sz="1800" dirty="0" smtClean="0">
                <a:solidFill>
                  <a:srgbClr val="464653"/>
                </a:solidFill>
                <a:latin typeface="Gill Sans MT" pitchFamily="34" charset="-18"/>
              </a:rPr>
              <a:t> of </a:t>
            </a:r>
            <a:r>
              <a:rPr lang="hu-HU" sz="1800" dirty="0" err="1" smtClean="0">
                <a:solidFill>
                  <a:srgbClr val="464653"/>
                </a:solidFill>
                <a:latin typeface="Gill Sans MT" pitchFamily="34" charset="-18"/>
              </a:rPr>
              <a:t>check</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in</a:t>
            </a:r>
            <a:r>
              <a:rPr lang="hu-HU" sz="1800" dirty="0" smtClean="0">
                <a:solidFill>
                  <a:srgbClr val="464653"/>
                </a:solidFill>
                <a:latin typeface="Gill Sans MT" pitchFamily="34" charset="-18"/>
              </a:rPr>
              <a:t> and out of </a:t>
            </a:r>
            <a:r>
              <a:rPr lang="hu-HU" sz="1800" dirty="0" err="1" smtClean="0">
                <a:solidFill>
                  <a:srgbClr val="464653"/>
                </a:solidFill>
                <a:latin typeface="Gill Sans MT" pitchFamily="34" charset="-18"/>
              </a:rPr>
              <a:t>the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prison</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depends</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on</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several</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conditions</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difficulty</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in</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learning</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the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rules</a:t>
            </a:r>
            <a:r>
              <a:rPr lang="hu-HU" sz="1800" dirty="0" smtClean="0">
                <a:solidFill>
                  <a:srgbClr val="464653"/>
                </a:solidFill>
                <a:latin typeface="Gill Sans MT" pitchFamily="34" charset="-18"/>
              </a:rPr>
              <a:t>.</a:t>
            </a:r>
          </a:p>
          <a:p>
            <a:pPr algn="just"/>
            <a:r>
              <a:rPr lang="en-GB" sz="1800" dirty="0" smtClean="0">
                <a:solidFill>
                  <a:srgbClr val="464653"/>
                </a:solidFill>
                <a:latin typeface="Gill Sans MT" pitchFamily="34" charset="-18"/>
              </a:rPr>
              <a:t>The game has changed a lot since its creation</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but</a:t>
            </a:r>
            <a:r>
              <a:rPr lang="hu-HU" sz="1800" dirty="0" smtClean="0">
                <a:solidFill>
                  <a:srgbClr val="464653"/>
                </a:solidFill>
                <a:latin typeface="Gill Sans MT" pitchFamily="34" charset="-18"/>
              </a:rPr>
              <a:t> </a:t>
            </a:r>
            <a:r>
              <a:rPr lang="en-GB" sz="1800" dirty="0" smtClean="0">
                <a:solidFill>
                  <a:srgbClr val="464653"/>
                </a:solidFill>
                <a:latin typeface="Gill Sans MT" pitchFamily="34" charset="-18"/>
              </a:rPr>
              <a:t>the game’s architecture makes it easy to adjust it to reality</a:t>
            </a:r>
            <a:r>
              <a:rPr lang="hu-HU" sz="1800" dirty="0" smtClean="0">
                <a:solidFill>
                  <a:srgbClr val="464653"/>
                </a:solidFill>
                <a:latin typeface="Gill Sans MT" pitchFamily="34" charset="-18"/>
              </a:rPr>
              <a:t>.</a:t>
            </a:r>
          </a:p>
          <a:p>
            <a:pPr lvl="1" algn="just"/>
            <a:r>
              <a:rPr lang="en-GB" sz="1800" dirty="0" smtClean="0">
                <a:solidFill>
                  <a:srgbClr val="464653"/>
                </a:solidFill>
                <a:latin typeface="Gill Sans MT" pitchFamily="34" charset="-18"/>
              </a:rPr>
              <a:t>New elements became, </a:t>
            </a:r>
            <a:r>
              <a:rPr lang="hu-HU" sz="1800" dirty="0" smtClean="0">
                <a:solidFill>
                  <a:srgbClr val="464653"/>
                </a:solidFill>
                <a:latin typeface="Gill Sans MT" pitchFamily="34" charset="-18"/>
              </a:rPr>
              <a:t>old</a:t>
            </a:r>
            <a:r>
              <a:rPr lang="en-GB" sz="1800" dirty="0" smtClean="0">
                <a:solidFill>
                  <a:srgbClr val="464653"/>
                </a:solidFill>
                <a:latin typeface="Gill Sans MT" pitchFamily="34" charset="-18"/>
              </a:rPr>
              <a:t> got out</a:t>
            </a:r>
            <a:r>
              <a:rPr lang="hu-HU" sz="1800" dirty="0" smtClean="0">
                <a:solidFill>
                  <a:srgbClr val="464653"/>
                </a:solidFill>
                <a:latin typeface="Gill Sans MT" pitchFamily="34" charset="-18"/>
              </a:rPr>
              <a:t>.</a:t>
            </a:r>
          </a:p>
          <a:p>
            <a:pPr lvl="1" algn="just"/>
            <a:r>
              <a:rPr lang="en-GB" sz="1800" dirty="0" smtClean="0">
                <a:solidFill>
                  <a:srgbClr val="464653"/>
                </a:solidFill>
                <a:latin typeface="Gill Sans MT" pitchFamily="34" charset="-18"/>
              </a:rPr>
              <a:t>Prices, legal norms, sum of fines, names of offices etc.</a:t>
            </a:r>
            <a:endParaRPr lang="hu-HU" sz="1800" dirty="0" smtClean="0">
              <a:solidFill>
                <a:srgbClr val="464653"/>
              </a:solidFill>
              <a:latin typeface="Gill Sans MT" pitchFamily="34" charset="-18"/>
            </a:endParaRPr>
          </a:p>
          <a:p>
            <a:pPr algn="just"/>
            <a:r>
              <a:rPr lang="en-GB" sz="1800" dirty="0" smtClean="0">
                <a:solidFill>
                  <a:srgbClr val="464653"/>
                </a:solidFill>
                <a:latin typeface="Gill Sans MT" pitchFamily="34" charset="-18"/>
              </a:rPr>
              <a:t>It </a:t>
            </a:r>
            <a:r>
              <a:rPr lang="hu-HU" sz="1800" dirty="0" smtClean="0">
                <a:solidFill>
                  <a:srgbClr val="464653"/>
                </a:solidFill>
                <a:latin typeface="Gill Sans MT" pitchFamily="34" charset="-18"/>
              </a:rPr>
              <a:t>is </a:t>
            </a:r>
            <a:r>
              <a:rPr lang="en-GB" sz="1800" dirty="0" smtClean="0">
                <a:solidFill>
                  <a:srgbClr val="464653"/>
                </a:solidFill>
                <a:latin typeface="Gill Sans MT" pitchFamily="34" charset="-18"/>
              </a:rPr>
              <a:t>always the most exciting, most amusing part of pre-release courses organised for the target group</a:t>
            </a:r>
            <a:r>
              <a:rPr lang="hu-HU" sz="1800" dirty="0" smtClean="0">
                <a:solidFill>
                  <a:srgbClr val="464653"/>
                </a:solidFill>
                <a:latin typeface="Gill Sans MT" pitchFamily="34" charset="-18"/>
              </a:rPr>
              <a:t>.</a:t>
            </a:r>
          </a:p>
          <a:p>
            <a:pPr algn="just"/>
            <a:r>
              <a:rPr lang="hu-HU" sz="1800" dirty="0" err="1" smtClean="0">
                <a:solidFill>
                  <a:srgbClr val="464653"/>
                </a:solidFill>
                <a:latin typeface="Gill Sans MT" pitchFamily="34" charset="-18"/>
              </a:rPr>
              <a:t>Antidiscrimination</a:t>
            </a:r>
            <a:r>
              <a:rPr lang="hu-HU" sz="1800" dirty="0" smtClean="0">
                <a:solidFill>
                  <a:srgbClr val="464653"/>
                </a:solidFill>
                <a:latin typeface="Gill Sans MT" pitchFamily="34" charset="-18"/>
              </a:rPr>
              <a:t> w</a:t>
            </a:r>
            <a:r>
              <a:rPr lang="en-GB" sz="1800" dirty="0" err="1" smtClean="0">
                <a:solidFill>
                  <a:srgbClr val="464653"/>
                </a:solidFill>
                <a:latin typeface="Gill Sans MT" pitchFamily="34" charset="-18"/>
              </a:rPr>
              <a:t>orkshops</a:t>
            </a:r>
            <a:r>
              <a:rPr lang="en-GB" sz="1800" dirty="0" smtClean="0">
                <a:solidFill>
                  <a:srgbClr val="464653"/>
                </a:solidFill>
                <a:latin typeface="Gill Sans MT" pitchFamily="34" charset="-18"/>
              </a:rPr>
              <a:t> to student, high school students or employers</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use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the</a:t>
            </a:r>
            <a:r>
              <a:rPr lang="hu-HU" sz="1800" dirty="0" smtClean="0">
                <a:solidFill>
                  <a:srgbClr val="464653"/>
                </a:solidFill>
                <a:latin typeface="Gill Sans MT" pitchFamily="34" charset="-18"/>
              </a:rPr>
              <a:t> </a:t>
            </a:r>
            <a:r>
              <a:rPr lang="hu-HU" sz="1800" dirty="0" err="1" smtClean="0">
                <a:solidFill>
                  <a:srgbClr val="464653"/>
                </a:solidFill>
                <a:latin typeface="Gill Sans MT" pitchFamily="34" charset="-18"/>
              </a:rPr>
              <a:t>boarding</a:t>
            </a:r>
            <a:r>
              <a:rPr lang="hu-HU" sz="1800" dirty="0" smtClean="0">
                <a:solidFill>
                  <a:srgbClr val="464653"/>
                </a:solidFill>
                <a:latin typeface="Gill Sans MT" pitchFamily="34" charset="-18"/>
              </a:rPr>
              <a:t> game. </a:t>
            </a:r>
          </a:p>
        </p:txBody>
      </p:sp>
      <p:pic>
        <p:nvPicPr>
          <p:cNvPr id="4" name="Kép 3" descr="12185535_10153772124474974_3692645404270706298_o.jpg"/>
          <p:cNvPicPr>
            <a:picLocks noChangeAspect="1"/>
          </p:cNvPicPr>
          <p:nvPr/>
        </p:nvPicPr>
        <p:blipFill>
          <a:blip r:embed="rId2" cstate="print"/>
          <a:stretch>
            <a:fillRect/>
          </a:stretch>
        </p:blipFill>
        <p:spPr>
          <a:xfrm>
            <a:off x="6156176" y="2636912"/>
            <a:ext cx="2987824" cy="19918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052736"/>
            <a:ext cx="8229600" cy="1143000"/>
          </a:xfrm>
        </p:spPr>
        <p:txBody>
          <a:bodyPr/>
          <a:lstStyle/>
          <a:p>
            <a:r>
              <a:rPr lang="hu-HU" dirty="0" err="1" smtClean="0">
                <a:solidFill>
                  <a:srgbClr val="464653"/>
                </a:solidFill>
                <a:latin typeface="Gill Sans MT" pitchFamily="34" charset="-18"/>
              </a:rPr>
              <a:t>Thank</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you</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for</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your</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attention</a:t>
            </a:r>
            <a:endParaRPr lang="hu-HU" dirty="0">
              <a:solidFill>
                <a:srgbClr val="464653"/>
              </a:solidFill>
              <a:latin typeface="Gill Sans MT" pitchFamily="34" charset="-18"/>
            </a:endParaRPr>
          </a:p>
        </p:txBody>
      </p:sp>
      <p:sp>
        <p:nvSpPr>
          <p:cNvPr id="3" name="Tartalom helye 2"/>
          <p:cNvSpPr>
            <a:spLocks noGrp="1"/>
          </p:cNvSpPr>
          <p:nvPr>
            <p:ph idx="1"/>
          </p:nvPr>
        </p:nvSpPr>
        <p:spPr>
          <a:xfrm>
            <a:off x="457200" y="2564904"/>
            <a:ext cx="8229600" cy="4525963"/>
          </a:xfrm>
        </p:spPr>
        <p:txBody>
          <a:bodyPr/>
          <a:lstStyle/>
          <a:p>
            <a:pPr algn="ctr">
              <a:buNone/>
            </a:pPr>
            <a:r>
              <a:rPr lang="hu-HU" i="1" dirty="0" smtClean="0">
                <a:solidFill>
                  <a:srgbClr val="464653"/>
                </a:solidFill>
              </a:rPr>
              <a:t>Dávid </a:t>
            </a:r>
            <a:r>
              <a:rPr lang="hu-HU" i="1" dirty="0" err="1" smtClean="0">
                <a:solidFill>
                  <a:srgbClr val="464653"/>
                </a:solidFill>
              </a:rPr>
              <a:t>Csizovszki</a:t>
            </a:r>
            <a:endParaRPr lang="hu-HU" i="1" dirty="0" smtClean="0">
              <a:solidFill>
                <a:srgbClr val="464653"/>
              </a:solidFill>
            </a:endParaRPr>
          </a:p>
          <a:p>
            <a:pPr algn="ctr">
              <a:buNone/>
            </a:pPr>
            <a:r>
              <a:rPr lang="hu-HU" i="1" dirty="0" err="1" smtClean="0">
                <a:solidFill>
                  <a:srgbClr val="464653"/>
                </a:solidFill>
                <a:hlinkClick r:id="rId2"/>
              </a:rPr>
              <a:t>david.csizovszki</a:t>
            </a:r>
            <a:r>
              <a:rPr lang="hu-HU" i="1" dirty="0" smtClean="0">
                <a:solidFill>
                  <a:srgbClr val="464653"/>
                </a:solidFill>
                <a:hlinkClick r:id="rId2"/>
              </a:rPr>
              <a:t>@</a:t>
            </a:r>
            <a:r>
              <a:rPr lang="hu-HU" i="1" dirty="0" err="1" smtClean="0">
                <a:solidFill>
                  <a:srgbClr val="464653"/>
                </a:solidFill>
                <a:hlinkClick r:id="rId2"/>
              </a:rPr>
              <a:t>gmail.com</a:t>
            </a:r>
            <a:endParaRPr lang="hu-HU" i="1" dirty="0" smtClean="0">
              <a:solidFill>
                <a:srgbClr val="464653"/>
              </a:solidFill>
            </a:endParaRPr>
          </a:p>
          <a:p>
            <a:pPr algn="ctr">
              <a:buNone/>
            </a:pPr>
            <a:r>
              <a:rPr lang="hu-HU" i="1" dirty="0" smtClean="0">
                <a:solidFill>
                  <a:srgbClr val="464653"/>
                </a:solidFill>
              </a:rPr>
              <a:t>Váltó-sáv </a:t>
            </a:r>
            <a:r>
              <a:rPr lang="hu-HU" i="1" dirty="0" err="1" smtClean="0">
                <a:solidFill>
                  <a:srgbClr val="464653"/>
                </a:solidFill>
              </a:rPr>
              <a:t>Foundation</a:t>
            </a:r>
            <a:endParaRPr lang="hu-HU" i="1" dirty="0">
              <a:solidFill>
                <a:srgbClr val="46465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464653"/>
                </a:solidFill>
                <a:latin typeface="Gill Sans MT" pitchFamily="34" charset="-18"/>
              </a:rPr>
              <a:t>Basics</a:t>
            </a:r>
            <a:endParaRPr lang="hu-HU" dirty="0">
              <a:solidFill>
                <a:srgbClr val="464653"/>
              </a:solidFill>
              <a:latin typeface="Gill Sans MT" pitchFamily="34" charset="-18"/>
            </a:endParaRPr>
          </a:p>
        </p:txBody>
      </p:sp>
      <p:sp>
        <p:nvSpPr>
          <p:cNvPr id="3" name="Tartalom helye 2"/>
          <p:cNvSpPr>
            <a:spLocks noGrp="1"/>
          </p:cNvSpPr>
          <p:nvPr>
            <p:ph idx="1"/>
          </p:nvPr>
        </p:nvSpPr>
        <p:spPr/>
        <p:txBody>
          <a:bodyPr>
            <a:normAutofit fontScale="85000" lnSpcReduction="20000"/>
          </a:bodyPr>
          <a:lstStyle/>
          <a:p>
            <a:pPr algn="just"/>
            <a:endParaRPr lang="hu-HU" dirty="0" smtClean="0">
              <a:solidFill>
                <a:srgbClr val="464653"/>
              </a:solidFill>
              <a:latin typeface="Gill Sans MT" pitchFamily="34" charset="-18"/>
            </a:endParaRPr>
          </a:p>
          <a:p>
            <a:pPr algn="just"/>
            <a:r>
              <a:rPr lang="en-GB" dirty="0" smtClean="0">
                <a:solidFill>
                  <a:srgbClr val="464653"/>
                </a:solidFill>
                <a:latin typeface="Gill Sans MT" pitchFamily="34" charset="-18"/>
              </a:rPr>
              <a:t>Crisis of release</a:t>
            </a:r>
            <a:r>
              <a:rPr lang="hu-HU" dirty="0" smtClean="0">
                <a:solidFill>
                  <a:srgbClr val="464653"/>
                </a:solidFill>
                <a:latin typeface="Gill Sans MT" pitchFamily="34" charset="-18"/>
              </a:rPr>
              <a:t>: </a:t>
            </a:r>
            <a:r>
              <a:rPr lang="en-GB" dirty="0" smtClean="0">
                <a:solidFill>
                  <a:srgbClr val="464653"/>
                </a:solidFill>
                <a:latin typeface="Gill Sans MT" pitchFamily="34" charset="-18"/>
              </a:rPr>
              <a:t>practical</a:t>
            </a:r>
            <a:r>
              <a:rPr lang="hu-HU" dirty="0" smtClean="0">
                <a:solidFill>
                  <a:srgbClr val="464653"/>
                </a:solidFill>
                <a:latin typeface="Gill Sans MT" pitchFamily="34" charset="-18"/>
              </a:rPr>
              <a:t> </a:t>
            </a:r>
            <a:r>
              <a:rPr lang="en-GB" dirty="0" smtClean="0">
                <a:solidFill>
                  <a:srgbClr val="464653"/>
                </a:solidFill>
                <a:latin typeface="Gill Sans MT" pitchFamily="34" charset="-18"/>
              </a:rPr>
              <a:t>problems, like invalid ID, lack of tax number, increased chance for unemployment, financial difficulties. </a:t>
            </a:r>
            <a:endParaRPr lang="hu-HU" dirty="0" smtClean="0">
              <a:solidFill>
                <a:srgbClr val="464653"/>
              </a:solidFill>
              <a:latin typeface="Gill Sans MT" pitchFamily="34" charset="-18"/>
            </a:endParaRPr>
          </a:p>
          <a:p>
            <a:pPr algn="just"/>
            <a:endParaRPr lang="hu-HU" dirty="0" smtClean="0">
              <a:solidFill>
                <a:srgbClr val="464653"/>
              </a:solidFill>
              <a:latin typeface="Gill Sans MT" pitchFamily="34" charset="-18"/>
            </a:endParaRPr>
          </a:p>
          <a:p>
            <a:pPr algn="just"/>
            <a:endParaRPr lang="hu-HU" dirty="0" smtClean="0">
              <a:solidFill>
                <a:srgbClr val="464653"/>
              </a:solidFill>
              <a:latin typeface="Gill Sans MT" pitchFamily="34" charset="-18"/>
            </a:endParaRPr>
          </a:p>
          <a:p>
            <a:pPr algn="just"/>
            <a:r>
              <a:rPr lang="hu-HU" dirty="0" smtClean="0">
                <a:solidFill>
                  <a:srgbClr val="464653"/>
                </a:solidFill>
                <a:latin typeface="Gill Sans MT" pitchFamily="34" charset="-18"/>
              </a:rPr>
              <a:t>VSA: </a:t>
            </a:r>
            <a:r>
              <a:rPr lang="hu-HU" dirty="0" err="1" smtClean="0">
                <a:solidFill>
                  <a:srgbClr val="464653"/>
                </a:solidFill>
                <a:latin typeface="Gill Sans MT" pitchFamily="34" charset="-18"/>
              </a:rPr>
              <a:t>Si</a:t>
            </a:r>
            <a:r>
              <a:rPr lang="en-GB" dirty="0" err="1" smtClean="0">
                <a:solidFill>
                  <a:srgbClr val="464653"/>
                </a:solidFill>
                <a:latin typeface="Gill Sans MT" pitchFamily="34" charset="-18"/>
              </a:rPr>
              <a:t>nce</a:t>
            </a:r>
            <a:r>
              <a:rPr lang="en-GB" dirty="0" smtClean="0">
                <a:solidFill>
                  <a:srgbClr val="464653"/>
                </a:solidFill>
                <a:latin typeface="Gill Sans MT" pitchFamily="34" charset="-18"/>
              </a:rPr>
              <a:t> 2002</a:t>
            </a:r>
            <a:r>
              <a:rPr lang="hu-HU" dirty="0" smtClean="0">
                <a:solidFill>
                  <a:srgbClr val="464653"/>
                </a:solidFill>
                <a:latin typeface="Gill Sans MT" pitchFamily="34" charset="-18"/>
              </a:rPr>
              <a:t> VSA </a:t>
            </a:r>
            <a:r>
              <a:rPr lang="en-GB" dirty="0" smtClean="0">
                <a:solidFill>
                  <a:srgbClr val="464653"/>
                </a:solidFill>
                <a:latin typeface="Gill Sans MT" pitchFamily="34" charset="-18"/>
              </a:rPr>
              <a:t>delivers courses to the target group</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using</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games</a:t>
            </a:r>
            <a:r>
              <a:rPr lang="hu-HU" dirty="0" smtClean="0">
                <a:solidFill>
                  <a:srgbClr val="464653"/>
                </a:solidFill>
                <a:latin typeface="Gill Sans MT" pitchFamily="34" charset="-18"/>
              </a:rPr>
              <a:t>.</a:t>
            </a:r>
          </a:p>
          <a:p>
            <a:pPr algn="just">
              <a:buNone/>
            </a:pPr>
            <a:endParaRPr lang="hu-HU" dirty="0" smtClean="0">
              <a:solidFill>
                <a:srgbClr val="464653"/>
              </a:solidFill>
              <a:latin typeface="Gill Sans MT" pitchFamily="34" charset="-18"/>
            </a:endParaRPr>
          </a:p>
          <a:p>
            <a:pPr algn="just"/>
            <a:endParaRPr lang="hu-HU" dirty="0" smtClean="0">
              <a:solidFill>
                <a:srgbClr val="464653"/>
              </a:solidFill>
              <a:latin typeface="Gill Sans MT" pitchFamily="34" charset="-18"/>
            </a:endParaRPr>
          </a:p>
          <a:p>
            <a:pPr algn="just"/>
            <a:r>
              <a:rPr lang="hu-HU" dirty="0" smtClean="0">
                <a:solidFill>
                  <a:srgbClr val="464653"/>
                </a:solidFill>
                <a:latin typeface="Gill Sans MT" pitchFamily="34" charset="-18"/>
              </a:rPr>
              <a:t>2010 </a:t>
            </a:r>
            <a:r>
              <a:rPr lang="en-GB" dirty="0" smtClean="0">
                <a:solidFill>
                  <a:srgbClr val="464653"/>
                </a:solidFill>
                <a:latin typeface="Gill Sans MT" pitchFamily="34" charset="-18"/>
              </a:rPr>
              <a:t>Change-Fever pre-release board game</a:t>
            </a:r>
            <a:r>
              <a:rPr lang="hu-HU" dirty="0" smtClean="0">
                <a:solidFill>
                  <a:srgbClr val="464653"/>
                </a:solidFill>
                <a:latin typeface="Gill Sans MT" pitchFamily="34" charset="-18"/>
              </a:rPr>
              <a:t>. </a:t>
            </a:r>
          </a:p>
          <a:p>
            <a:pPr algn="just"/>
            <a:endParaRPr lang="hu-HU" dirty="0">
              <a:solidFill>
                <a:srgbClr val="464653"/>
              </a:solidFill>
              <a:latin typeface="Gill Sans MT" pitchFamily="34" charset="-1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428604"/>
            <a:ext cx="8229600" cy="1143000"/>
          </a:xfrm>
        </p:spPr>
        <p:txBody>
          <a:bodyPr>
            <a:normAutofit/>
          </a:bodyPr>
          <a:lstStyle/>
          <a:p>
            <a:r>
              <a:rPr lang="en-GB" sz="3600" dirty="0" smtClean="0">
                <a:solidFill>
                  <a:srgbClr val="464653"/>
                </a:solidFill>
                <a:latin typeface="Gill Sans MT" pitchFamily="34" charset="-18"/>
              </a:rPr>
              <a:t>Change-Fever pre-release</a:t>
            </a:r>
            <a:r>
              <a:rPr lang="hu-HU" sz="3600" dirty="0" smtClean="0">
                <a:solidFill>
                  <a:srgbClr val="464653"/>
                </a:solidFill>
                <a:latin typeface="Gill Sans MT" pitchFamily="34" charset="-18"/>
              </a:rPr>
              <a:t> </a:t>
            </a:r>
            <a:r>
              <a:rPr lang="hu-HU" sz="3600" dirty="0" err="1" smtClean="0">
                <a:solidFill>
                  <a:srgbClr val="464653"/>
                </a:solidFill>
                <a:latin typeface="Gill Sans MT" pitchFamily="34" charset="-18"/>
              </a:rPr>
              <a:t>boarding</a:t>
            </a:r>
            <a:r>
              <a:rPr lang="hu-HU" sz="3600" dirty="0" smtClean="0">
                <a:solidFill>
                  <a:srgbClr val="464653"/>
                </a:solidFill>
                <a:latin typeface="Gill Sans MT" pitchFamily="34" charset="-18"/>
              </a:rPr>
              <a:t> game</a:t>
            </a:r>
            <a:endParaRPr lang="hu-HU" sz="3600" dirty="0">
              <a:solidFill>
                <a:srgbClr val="464653"/>
              </a:solidFill>
              <a:latin typeface="Gill Sans MT" pitchFamily="34" charset="-18"/>
            </a:endParaRPr>
          </a:p>
        </p:txBody>
      </p:sp>
      <p:sp>
        <p:nvSpPr>
          <p:cNvPr id="3" name="Tartalom helye 2"/>
          <p:cNvSpPr>
            <a:spLocks noGrp="1"/>
          </p:cNvSpPr>
          <p:nvPr>
            <p:ph idx="1"/>
          </p:nvPr>
        </p:nvSpPr>
        <p:spPr/>
        <p:txBody>
          <a:bodyPr>
            <a:normAutofit fontScale="70000" lnSpcReduction="20000"/>
          </a:bodyPr>
          <a:lstStyle/>
          <a:p>
            <a:pPr algn="just"/>
            <a:r>
              <a:rPr lang="hu-HU" dirty="0" smtClean="0">
                <a:solidFill>
                  <a:srgbClr val="464653"/>
                </a:solidFill>
                <a:latin typeface="Gill Sans MT" pitchFamily="34" charset="-18"/>
              </a:rPr>
              <a:t>The</a:t>
            </a:r>
            <a:r>
              <a:rPr lang="en-GB" dirty="0" smtClean="0">
                <a:solidFill>
                  <a:srgbClr val="464653"/>
                </a:solidFill>
                <a:latin typeface="Gill Sans MT" pitchFamily="34" charset="-18"/>
              </a:rPr>
              <a:t> board game as a method in pre-release training</a:t>
            </a:r>
            <a:r>
              <a:rPr lang="hu-HU" dirty="0" smtClean="0">
                <a:solidFill>
                  <a:srgbClr val="464653"/>
                </a:solidFill>
                <a:latin typeface="Gill Sans MT" pitchFamily="34" charset="-18"/>
              </a:rPr>
              <a:t>. I</a:t>
            </a:r>
            <a:r>
              <a:rPr lang="en-GB" dirty="0" smtClean="0">
                <a:solidFill>
                  <a:srgbClr val="464653"/>
                </a:solidFill>
                <a:latin typeface="Gill Sans MT" pitchFamily="34" charset="-18"/>
              </a:rPr>
              <a:t>n the beginning of the 2010’s</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we</a:t>
            </a:r>
            <a:r>
              <a:rPr lang="hu-HU" dirty="0" smtClean="0">
                <a:solidFill>
                  <a:srgbClr val="464653"/>
                </a:solidFill>
                <a:latin typeface="Gill Sans MT" pitchFamily="34" charset="-18"/>
              </a:rPr>
              <a:t> </a:t>
            </a:r>
            <a:r>
              <a:rPr lang="en-GB" dirty="0" smtClean="0">
                <a:solidFill>
                  <a:srgbClr val="464653"/>
                </a:solidFill>
                <a:latin typeface="Gill Sans MT" pitchFamily="34" charset="-18"/>
              </a:rPr>
              <a:t>develop</a:t>
            </a:r>
            <a:r>
              <a:rPr lang="hu-HU" dirty="0" err="1" smtClean="0">
                <a:solidFill>
                  <a:srgbClr val="464653"/>
                </a:solidFill>
                <a:latin typeface="Gill Sans MT" pitchFamily="34" charset="-18"/>
              </a:rPr>
              <a:t>ed</a:t>
            </a:r>
            <a:r>
              <a:rPr lang="en-GB" dirty="0" smtClean="0">
                <a:solidFill>
                  <a:srgbClr val="464653"/>
                </a:solidFill>
                <a:latin typeface="Gill Sans MT" pitchFamily="34" charset="-18"/>
              </a:rPr>
              <a:t> a board game specifically for pre-release courses. </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During the previous years the staff gathered enough experience to be able to plan and create an entertaining but also didactical game capable for being played in the special environment of a prison.</a:t>
            </a:r>
            <a:endParaRPr lang="hu-HU" dirty="0" smtClean="0">
              <a:solidFill>
                <a:srgbClr val="464653"/>
              </a:solidFill>
              <a:latin typeface="Gill Sans MT" pitchFamily="34" charset="-18"/>
            </a:endParaRPr>
          </a:p>
          <a:p>
            <a:pPr lvl="1" algn="just"/>
            <a:endParaRPr lang="hu-HU" dirty="0" smtClean="0">
              <a:solidFill>
                <a:srgbClr val="464653"/>
              </a:solidFill>
              <a:latin typeface="Gill Sans MT" pitchFamily="34" charset="-18"/>
            </a:endParaRPr>
          </a:p>
          <a:p>
            <a:pPr algn="just"/>
            <a:r>
              <a:rPr lang="hu-HU" dirty="0" err="1" smtClean="0">
                <a:solidFill>
                  <a:srgbClr val="464653"/>
                </a:solidFill>
                <a:latin typeface="Gill Sans MT" pitchFamily="34" charset="-18"/>
              </a:rPr>
              <a:t>Similar</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to</a:t>
            </a:r>
            <a:r>
              <a:rPr lang="hu-HU" dirty="0" smtClean="0">
                <a:solidFill>
                  <a:srgbClr val="464653"/>
                </a:solidFill>
                <a:latin typeface="Gill Sans MT" pitchFamily="34" charset="-18"/>
              </a:rPr>
              <a:t> </a:t>
            </a:r>
            <a:r>
              <a:rPr lang="hu-HU" dirty="0" err="1" smtClean="0">
                <a:solidFill>
                  <a:srgbClr val="464653"/>
                </a:solidFill>
                <a:latin typeface="Gill Sans MT" pitchFamily="34" charset="-18"/>
              </a:rPr>
              <a:t>Monopoly</a:t>
            </a:r>
            <a:endParaRPr lang="hu-HU" dirty="0" smtClean="0">
              <a:solidFill>
                <a:srgbClr val="464653"/>
              </a:solidFill>
              <a:latin typeface="Gill Sans MT" pitchFamily="34" charset="-18"/>
            </a:endParaRPr>
          </a:p>
          <a:p>
            <a:pPr algn="just"/>
            <a:endParaRPr lang="hu-HU" dirty="0" smtClean="0">
              <a:solidFill>
                <a:srgbClr val="464653"/>
              </a:solidFill>
              <a:latin typeface="Gill Sans MT" pitchFamily="34" charset="-18"/>
            </a:endParaRPr>
          </a:p>
          <a:p>
            <a:pPr algn="just"/>
            <a:r>
              <a:rPr lang="en-GB" dirty="0" smtClean="0">
                <a:solidFill>
                  <a:srgbClr val="464653"/>
                </a:solidFill>
                <a:latin typeface="Gill Sans MT" pitchFamily="34" charset="-18"/>
              </a:rPr>
              <a:t>After its creation the structure of our pre-release courses changed. </a:t>
            </a:r>
            <a:endParaRPr lang="hu-HU" dirty="0" smtClean="0">
              <a:solidFill>
                <a:srgbClr val="464653"/>
              </a:solidFill>
              <a:latin typeface="Gill Sans MT" pitchFamily="34" charset="-18"/>
            </a:endParaRPr>
          </a:p>
          <a:p>
            <a:pPr lvl="1" algn="just"/>
            <a:r>
              <a:rPr lang="hu-HU" dirty="0" smtClean="0">
                <a:solidFill>
                  <a:srgbClr val="464653"/>
                </a:solidFill>
                <a:latin typeface="Gill Sans MT" pitchFamily="34" charset="-18"/>
              </a:rPr>
              <a:t>R</a:t>
            </a:r>
            <a:r>
              <a:rPr lang="en-GB" dirty="0" smtClean="0">
                <a:solidFill>
                  <a:srgbClr val="464653"/>
                </a:solidFill>
                <a:latin typeface="Gill Sans MT" pitchFamily="34" charset="-18"/>
              </a:rPr>
              <a:t>un by the previous order, after that there is session for the game. This structure makes easier to repeat subjects and topics of the course without becoming redundant or boring. The board game goes through the main topics of the course again from a quite different aspect. Besides it helps to consider the special composition of the target group in question.</a:t>
            </a:r>
            <a:endParaRPr lang="hu-HU" dirty="0">
              <a:solidFill>
                <a:srgbClr val="464653"/>
              </a:solidFill>
              <a:latin typeface="Gill Sans MT" pitchFamily="34" charset="-1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836712"/>
            <a:ext cx="8229600" cy="1143000"/>
          </a:xfrm>
        </p:spPr>
        <p:txBody>
          <a:bodyPr>
            <a:normAutofit/>
          </a:bodyPr>
          <a:lstStyle/>
          <a:p>
            <a:r>
              <a:rPr lang="hu-HU" sz="4000" b="1" dirty="0" err="1" smtClean="0">
                <a:solidFill>
                  <a:srgbClr val="464653"/>
                </a:solidFill>
                <a:latin typeface="Gill Sans MT" pitchFamily="34" charset="-18"/>
              </a:rPr>
              <a:t>Requirements</a:t>
            </a:r>
            <a:endParaRPr lang="hu-HU" sz="4000" b="1" dirty="0">
              <a:solidFill>
                <a:srgbClr val="464653"/>
              </a:solidFill>
              <a:latin typeface="Gill Sans MT" pitchFamily="34" charset="-18"/>
            </a:endParaRPr>
          </a:p>
        </p:txBody>
      </p:sp>
      <p:sp>
        <p:nvSpPr>
          <p:cNvPr id="11267" name="Rectangle 3"/>
          <p:cNvSpPr>
            <a:spLocks noGrp="1" noChangeArrowheads="1"/>
          </p:cNvSpPr>
          <p:nvPr>
            <p:ph type="body" idx="1"/>
          </p:nvPr>
        </p:nvSpPr>
        <p:spPr/>
        <p:txBody>
          <a:bodyPr/>
          <a:lstStyle/>
          <a:p>
            <a:pPr>
              <a:buFontTx/>
              <a:buNone/>
            </a:pPr>
            <a:endParaRPr lang="hu-HU" dirty="0" smtClean="0">
              <a:solidFill>
                <a:srgbClr val="464653"/>
              </a:solidFill>
              <a:latin typeface="Gill Sans MT" pitchFamily="34" charset="-18"/>
            </a:endParaRPr>
          </a:p>
          <a:p>
            <a:pPr lvl="1"/>
            <a:r>
              <a:rPr lang="hu-HU" sz="3200" dirty="0" smtClean="0">
                <a:solidFill>
                  <a:srgbClr val="464653"/>
                </a:solidFill>
                <a:latin typeface="Gill Sans MT" pitchFamily="34" charset="-18"/>
              </a:rPr>
              <a:t> </a:t>
            </a:r>
            <a:r>
              <a:rPr lang="hu-HU" sz="3200" dirty="0" err="1" smtClean="0">
                <a:solidFill>
                  <a:srgbClr val="464653"/>
                </a:solidFill>
                <a:latin typeface="Gill Sans MT" pitchFamily="34" charset="-18"/>
              </a:rPr>
              <a:t>playfully</a:t>
            </a:r>
            <a:endParaRPr lang="hu-HU" sz="3200" dirty="0" smtClean="0">
              <a:solidFill>
                <a:srgbClr val="464653"/>
              </a:solidFill>
              <a:latin typeface="Gill Sans MT" pitchFamily="34" charset="-18"/>
            </a:endParaRPr>
          </a:p>
          <a:p>
            <a:pPr lvl="1"/>
            <a:endParaRPr lang="hu-HU" sz="3200" dirty="0">
              <a:solidFill>
                <a:srgbClr val="464653"/>
              </a:solidFill>
              <a:latin typeface="Gill Sans MT" pitchFamily="34" charset="-18"/>
            </a:endParaRPr>
          </a:p>
          <a:p>
            <a:pPr lvl="1"/>
            <a:r>
              <a:rPr lang="hu-HU" sz="3200" dirty="0">
                <a:solidFill>
                  <a:srgbClr val="464653"/>
                </a:solidFill>
                <a:latin typeface="Gill Sans MT" pitchFamily="34" charset="-18"/>
              </a:rPr>
              <a:t> </a:t>
            </a:r>
            <a:r>
              <a:rPr lang="hu-HU" sz="3200" dirty="0" err="1" smtClean="0">
                <a:solidFill>
                  <a:srgbClr val="464653"/>
                </a:solidFill>
                <a:latin typeface="Gill Sans MT" pitchFamily="34" charset="-18"/>
              </a:rPr>
              <a:t>didactic</a:t>
            </a:r>
            <a:endParaRPr lang="hu-HU" sz="3200" dirty="0">
              <a:solidFill>
                <a:srgbClr val="464653"/>
              </a:solidFill>
              <a:latin typeface="Gill Sans MT" pitchFamily="34" charset="-18"/>
            </a:endParaRPr>
          </a:p>
          <a:p>
            <a:pPr lvl="1"/>
            <a:endParaRPr lang="hu-HU" sz="3200" dirty="0">
              <a:solidFill>
                <a:srgbClr val="464653"/>
              </a:solidFill>
              <a:latin typeface="Gill Sans MT" pitchFamily="34" charset="-18"/>
            </a:endParaRPr>
          </a:p>
          <a:p>
            <a:pPr lvl="1"/>
            <a:r>
              <a:rPr lang="hu-HU" sz="3200" dirty="0">
                <a:solidFill>
                  <a:srgbClr val="464653"/>
                </a:solidFill>
                <a:latin typeface="Gill Sans MT" pitchFamily="34" charset="-18"/>
              </a:rPr>
              <a:t> </a:t>
            </a:r>
            <a:r>
              <a:rPr lang="en-GB" sz="3200" dirty="0" smtClean="0">
                <a:solidFill>
                  <a:srgbClr val="464653"/>
                </a:solidFill>
                <a:latin typeface="Gill Sans MT" pitchFamily="34" charset="-18"/>
              </a:rPr>
              <a:t>easily understandable</a:t>
            </a:r>
            <a:endParaRPr lang="hu-HU" dirty="0">
              <a:solidFill>
                <a:srgbClr val="464653"/>
              </a:solidFill>
              <a:latin typeface="Gill Sans MT" pitchFamily="34" charset="-18"/>
            </a:endParaRPr>
          </a:p>
          <a:p>
            <a:pPr lvl="1"/>
            <a:endParaRPr lang="hu-HU" dirty="0">
              <a:solidFill>
                <a:srgbClr val="464653"/>
              </a:solidFill>
              <a:latin typeface="Gill Sans MT" pitchFamily="34" charset="-1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332656"/>
            <a:ext cx="8229600" cy="1143000"/>
          </a:xfrm>
        </p:spPr>
        <p:txBody>
          <a:bodyPr/>
          <a:lstStyle/>
          <a:p>
            <a:r>
              <a:rPr lang="hu-HU" sz="4000" b="1" dirty="0" err="1" smtClean="0">
                <a:solidFill>
                  <a:srgbClr val="464653"/>
                </a:solidFill>
                <a:latin typeface="Gill Sans MT" pitchFamily="34" charset="-18"/>
              </a:rPr>
              <a:t>Aim</a:t>
            </a:r>
            <a:r>
              <a:rPr lang="hu-HU" sz="4000" b="1" dirty="0" smtClean="0">
                <a:solidFill>
                  <a:srgbClr val="464653"/>
                </a:solidFill>
                <a:latin typeface="Gill Sans MT" pitchFamily="34" charset="-18"/>
              </a:rPr>
              <a:t>/</a:t>
            </a:r>
            <a:r>
              <a:rPr lang="hu-HU" sz="4000" b="1" dirty="0" err="1" smtClean="0">
                <a:solidFill>
                  <a:srgbClr val="464653"/>
                </a:solidFill>
                <a:latin typeface="Gill Sans MT" pitchFamily="34" charset="-18"/>
              </a:rPr>
              <a:t>Content</a:t>
            </a:r>
            <a:endParaRPr lang="hu-HU" sz="4000" b="1" dirty="0">
              <a:solidFill>
                <a:srgbClr val="464653"/>
              </a:solidFill>
              <a:latin typeface="Gill Sans MT" pitchFamily="34" charset="-18"/>
            </a:endParaRPr>
          </a:p>
        </p:txBody>
      </p:sp>
      <p:sp>
        <p:nvSpPr>
          <p:cNvPr id="12291" name="Rectangle 3"/>
          <p:cNvSpPr>
            <a:spLocks noGrp="1" noChangeArrowheads="1"/>
          </p:cNvSpPr>
          <p:nvPr>
            <p:ph type="body" idx="1"/>
          </p:nvPr>
        </p:nvSpPr>
        <p:spPr>
          <a:xfrm>
            <a:off x="467544" y="1124744"/>
            <a:ext cx="8229600" cy="4525963"/>
          </a:xfrm>
          <a:noFill/>
        </p:spPr>
        <p:txBody>
          <a:bodyPr anchor="ctr">
            <a:normAutofit/>
          </a:bodyPr>
          <a:lstStyle/>
          <a:p>
            <a:pPr lvl="1">
              <a:buNone/>
            </a:pPr>
            <a:r>
              <a:rPr lang="hu-HU" sz="3200" b="1" dirty="0" smtClean="0">
                <a:solidFill>
                  <a:srgbClr val="464653"/>
                </a:solidFill>
                <a:latin typeface="Gill Sans MT" pitchFamily="34" charset="-18"/>
              </a:rPr>
              <a:t>The </a:t>
            </a:r>
            <a:r>
              <a:rPr lang="hu-HU" sz="3200" b="1" dirty="0" err="1" smtClean="0">
                <a:solidFill>
                  <a:srgbClr val="464653"/>
                </a:solidFill>
                <a:latin typeface="Gill Sans MT" pitchFamily="34" charset="-18"/>
              </a:rPr>
              <a:t>first</a:t>
            </a:r>
            <a:r>
              <a:rPr lang="hu-HU" sz="3200" b="1" dirty="0" smtClean="0">
                <a:solidFill>
                  <a:srgbClr val="464653"/>
                </a:solidFill>
                <a:latin typeface="Gill Sans MT" pitchFamily="34" charset="-18"/>
              </a:rPr>
              <a:t> </a:t>
            </a:r>
            <a:r>
              <a:rPr lang="hu-HU" sz="3200" b="1" dirty="0" err="1" smtClean="0">
                <a:solidFill>
                  <a:srgbClr val="464653"/>
                </a:solidFill>
                <a:latin typeface="Gill Sans MT" pitchFamily="34" charset="-18"/>
              </a:rPr>
              <a:t>month</a:t>
            </a:r>
            <a:r>
              <a:rPr lang="hu-HU" sz="3200" b="1" dirty="0" smtClean="0">
                <a:solidFill>
                  <a:srgbClr val="464653"/>
                </a:solidFill>
                <a:latin typeface="Gill Sans MT" pitchFamily="34" charset="-18"/>
              </a:rPr>
              <a:t>:</a:t>
            </a:r>
            <a:endParaRPr lang="hu-HU" sz="3200" dirty="0" smtClean="0">
              <a:solidFill>
                <a:srgbClr val="464653"/>
              </a:solidFill>
              <a:latin typeface="Gill Sans MT" pitchFamily="34" charset="-18"/>
            </a:endParaRPr>
          </a:p>
          <a:p>
            <a:pPr lvl="2"/>
            <a:r>
              <a:rPr lang="en-GB" dirty="0" smtClean="0">
                <a:solidFill>
                  <a:srgbClr val="464653"/>
                </a:solidFill>
                <a:latin typeface="Gill Sans MT" pitchFamily="34" charset="-18"/>
              </a:rPr>
              <a:t>the necessary documents </a:t>
            </a:r>
            <a:endParaRPr lang="hu-HU" dirty="0" smtClean="0">
              <a:solidFill>
                <a:srgbClr val="464653"/>
              </a:solidFill>
              <a:latin typeface="Gill Sans MT" pitchFamily="34" charset="-18"/>
            </a:endParaRPr>
          </a:p>
          <a:p>
            <a:pPr lvl="2"/>
            <a:r>
              <a:rPr lang="en-GB" dirty="0" smtClean="0">
                <a:solidFill>
                  <a:srgbClr val="464653"/>
                </a:solidFill>
                <a:latin typeface="Gill Sans MT" pitchFamily="34" charset="-18"/>
              </a:rPr>
              <a:t>deal with housing and the costs of living </a:t>
            </a:r>
            <a:endParaRPr lang="hu-HU" dirty="0" smtClean="0">
              <a:solidFill>
                <a:srgbClr val="464653"/>
              </a:solidFill>
              <a:latin typeface="Gill Sans MT" pitchFamily="34" charset="-18"/>
            </a:endParaRPr>
          </a:p>
          <a:p>
            <a:pPr lvl="2"/>
            <a:r>
              <a:rPr lang="en-GB" dirty="0" smtClean="0">
                <a:solidFill>
                  <a:srgbClr val="464653"/>
                </a:solidFill>
                <a:latin typeface="Gill Sans MT" pitchFamily="34" charset="-18"/>
              </a:rPr>
              <a:t>hunt jobs</a:t>
            </a:r>
            <a:endParaRPr lang="hu-HU" dirty="0">
              <a:solidFill>
                <a:srgbClr val="464653"/>
              </a:solidFill>
              <a:latin typeface="Gill Sans MT" pitchFamily="34" charset="-18"/>
            </a:endParaRPr>
          </a:p>
          <a:p>
            <a:pPr lvl="2"/>
            <a:r>
              <a:rPr lang="hu-HU" dirty="0" err="1" smtClean="0">
                <a:solidFill>
                  <a:srgbClr val="464653"/>
                </a:solidFill>
                <a:latin typeface="Gill Sans MT" pitchFamily="34" charset="-18"/>
              </a:rPr>
              <a:t>challenge</a:t>
            </a:r>
            <a:r>
              <a:rPr lang="hu-HU" dirty="0" smtClean="0">
                <a:solidFill>
                  <a:srgbClr val="464653"/>
                </a:solidFill>
                <a:latin typeface="Gill Sans MT" pitchFamily="34" charset="-18"/>
              </a:rPr>
              <a:t> of </a:t>
            </a:r>
            <a:r>
              <a:rPr lang="hu-HU" dirty="0" err="1" smtClean="0">
                <a:solidFill>
                  <a:srgbClr val="464653"/>
                </a:solidFill>
                <a:latin typeface="Gill Sans MT" pitchFamily="34" charset="-18"/>
              </a:rPr>
              <a:t>self-sufficiency</a:t>
            </a:r>
            <a:endParaRPr lang="hu-HU" dirty="0">
              <a:solidFill>
                <a:srgbClr val="464653"/>
              </a:solidFill>
              <a:latin typeface="Gill Sans MT" pitchFamily="34" charset="-18"/>
            </a:endParaRPr>
          </a:p>
          <a:p>
            <a:pPr lvl="2"/>
            <a:r>
              <a:rPr lang="en-GB" dirty="0" smtClean="0">
                <a:solidFill>
                  <a:srgbClr val="464653"/>
                </a:solidFill>
                <a:latin typeface="Gill Sans MT" pitchFamily="34" charset="-18"/>
              </a:rPr>
              <a:t>learn about benefits and face unexpected troubles </a:t>
            </a:r>
            <a:endParaRPr lang="hu-HU" dirty="0" smtClean="0">
              <a:solidFill>
                <a:srgbClr val="464653"/>
              </a:solidFill>
              <a:latin typeface="Gill Sans MT" pitchFamily="34" charset="-18"/>
            </a:endParaRPr>
          </a:p>
          <a:p>
            <a:pPr lvl="1">
              <a:buNone/>
            </a:pPr>
            <a:r>
              <a:rPr lang="hu-HU" sz="3200" b="1" dirty="0" smtClean="0">
                <a:solidFill>
                  <a:srgbClr val="464653"/>
                </a:solidFill>
                <a:latin typeface="Gill Sans MT" pitchFamily="34" charset="-18"/>
              </a:rPr>
              <a:t>Master</a:t>
            </a:r>
          </a:p>
          <a:p>
            <a:pPr lvl="1">
              <a:buNone/>
            </a:pPr>
            <a:r>
              <a:rPr lang="hu-HU" sz="3200" b="1" dirty="0" smtClean="0">
                <a:solidFill>
                  <a:srgbClr val="464653"/>
                </a:solidFill>
                <a:latin typeface="Gill Sans MT" pitchFamily="34" charset="-18"/>
              </a:rPr>
              <a:t>100 % </a:t>
            </a:r>
            <a:r>
              <a:rPr lang="hu-HU" sz="3200" b="1" dirty="0" err="1" smtClean="0">
                <a:solidFill>
                  <a:srgbClr val="464653"/>
                </a:solidFill>
                <a:latin typeface="Gill Sans MT" pitchFamily="34" charset="-18"/>
              </a:rPr>
              <a:t>homemade</a:t>
            </a:r>
            <a:endParaRPr lang="hu-HU" sz="3200" b="1" dirty="0" smtClean="0">
              <a:solidFill>
                <a:srgbClr val="464653"/>
              </a:solidFill>
              <a:latin typeface="Gill Sans MT" pitchFamily="34" charset="-18"/>
            </a:endParaRPr>
          </a:p>
        </p:txBody>
      </p:sp>
      <p:pic>
        <p:nvPicPr>
          <p:cNvPr id="4" name="Kép 3" descr="12183768_10153772124184974_1856323830416154104_o.jpg"/>
          <p:cNvPicPr>
            <a:picLocks noChangeAspect="1"/>
          </p:cNvPicPr>
          <p:nvPr/>
        </p:nvPicPr>
        <p:blipFill>
          <a:blip r:embed="rId2" cstate="print"/>
          <a:stretch>
            <a:fillRect/>
          </a:stretch>
        </p:blipFill>
        <p:spPr>
          <a:xfrm>
            <a:off x="6695728" y="1844824"/>
            <a:ext cx="2448272" cy="163218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solidFill>
                  <a:srgbClr val="464653"/>
                </a:solidFill>
                <a:latin typeface="Gill Sans MT" pitchFamily="34" charset="-18"/>
              </a:rPr>
              <a:t/>
            </a:r>
            <a:br>
              <a:rPr lang="hu-HU" b="1" dirty="0" smtClean="0">
                <a:solidFill>
                  <a:srgbClr val="464653"/>
                </a:solidFill>
                <a:latin typeface="Gill Sans MT" pitchFamily="34" charset="-18"/>
              </a:rPr>
            </a:br>
            <a:r>
              <a:rPr lang="en-GB" b="1" dirty="0" smtClean="0">
                <a:solidFill>
                  <a:srgbClr val="464653"/>
                </a:solidFill>
                <a:latin typeface="Gill Sans MT" pitchFamily="34" charset="-18"/>
              </a:rPr>
              <a:t>Playing the game</a:t>
            </a:r>
            <a:r>
              <a:rPr lang="hu-HU" b="1" dirty="0" smtClean="0">
                <a:solidFill>
                  <a:srgbClr val="464653"/>
                </a:solidFill>
                <a:latin typeface="Gill Sans MT" pitchFamily="34" charset="-18"/>
              </a:rPr>
              <a:t/>
            </a:r>
            <a:br>
              <a:rPr lang="hu-HU" b="1" dirty="0" smtClean="0">
                <a:solidFill>
                  <a:srgbClr val="464653"/>
                </a:solidFill>
                <a:latin typeface="Gill Sans MT" pitchFamily="34" charset="-18"/>
              </a:rPr>
            </a:br>
            <a:r>
              <a:rPr lang="en-GB" dirty="0" smtClean="0">
                <a:solidFill>
                  <a:srgbClr val="464653"/>
                </a:solidFill>
                <a:latin typeface="Gill Sans MT" pitchFamily="34" charset="-18"/>
              </a:rPr>
              <a:t>Preparation</a:t>
            </a:r>
            <a:r>
              <a:rPr lang="hu-HU" dirty="0" smtClean="0">
                <a:solidFill>
                  <a:srgbClr val="464653"/>
                </a:solidFill>
                <a:latin typeface="Gill Sans MT" pitchFamily="34" charset="-18"/>
              </a:rPr>
              <a:t/>
            </a:r>
            <a:br>
              <a:rPr lang="hu-HU" dirty="0" smtClean="0">
                <a:solidFill>
                  <a:srgbClr val="464653"/>
                </a:solidFill>
                <a:latin typeface="Gill Sans MT" pitchFamily="34" charset="-18"/>
              </a:rPr>
            </a:br>
            <a:endParaRPr lang="hu-HU" dirty="0">
              <a:solidFill>
                <a:srgbClr val="464653"/>
              </a:solidFill>
              <a:latin typeface="Gill Sans MT" pitchFamily="34" charset="-18"/>
            </a:endParaRPr>
          </a:p>
        </p:txBody>
      </p:sp>
      <p:sp>
        <p:nvSpPr>
          <p:cNvPr id="3" name="Tartalom helye 2"/>
          <p:cNvSpPr>
            <a:spLocks noGrp="1"/>
          </p:cNvSpPr>
          <p:nvPr>
            <p:ph idx="1"/>
          </p:nvPr>
        </p:nvSpPr>
        <p:spPr/>
        <p:txBody>
          <a:bodyPr>
            <a:normAutofit fontScale="70000" lnSpcReduction="20000"/>
          </a:bodyPr>
          <a:lstStyle/>
          <a:p>
            <a:pPr algn="just"/>
            <a:r>
              <a:rPr lang="en-GB" dirty="0" smtClean="0">
                <a:solidFill>
                  <a:srgbClr val="464653"/>
                </a:solidFill>
                <a:latin typeface="Gill Sans MT" pitchFamily="34" charset="-18"/>
              </a:rPr>
              <a:t>In the game every inmates act themselves.</a:t>
            </a:r>
            <a:r>
              <a:rPr lang="hu-HU" dirty="0" smtClean="0">
                <a:solidFill>
                  <a:srgbClr val="464653"/>
                </a:solidFill>
                <a:latin typeface="Gill Sans MT" pitchFamily="34" charset="-18"/>
              </a:rPr>
              <a:t> </a:t>
            </a:r>
          </a:p>
          <a:p>
            <a:pPr algn="just"/>
            <a:endParaRPr lang="hu-HU" dirty="0" smtClean="0">
              <a:solidFill>
                <a:srgbClr val="464653"/>
              </a:solidFill>
              <a:latin typeface="Gill Sans MT" pitchFamily="34" charset="-18"/>
            </a:endParaRPr>
          </a:p>
          <a:p>
            <a:pPr algn="just"/>
            <a:r>
              <a:rPr lang="hu-HU" dirty="0" smtClean="0">
                <a:solidFill>
                  <a:srgbClr val="464653"/>
                </a:solidFill>
                <a:latin typeface="Gill Sans MT" pitchFamily="34" charset="-18"/>
              </a:rPr>
              <a:t>D</a:t>
            </a:r>
            <a:r>
              <a:rPr lang="en-GB" dirty="0" err="1" smtClean="0">
                <a:solidFill>
                  <a:srgbClr val="464653"/>
                </a:solidFill>
                <a:latin typeface="Gill Sans MT" pitchFamily="34" charset="-18"/>
              </a:rPr>
              <a:t>ata</a:t>
            </a:r>
            <a:r>
              <a:rPr lang="en-GB" dirty="0" smtClean="0">
                <a:solidFill>
                  <a:srgbClr val="464653"/>
                </a:solidFill>
                <a:latin typeface="Gill Sans MT" pitchFamily="34" charset="-18"/>
              </a:rPr>
              <a:t> from the players</a:t>
            </a:r>
            <a:r>
              <a:rPr lang="hu-HU" dirty="0" smtClean="0">
                <a:solidFill>
                  <a:srgbClr val="464653"/>
                </a:solidFill>
                <a:latin typeface="Gill Sans MT" pitchFamily="34" charset="-18"/>
              </a:rPr>
              <a:t>:</a:t>
            </a:r>
          </a:p>
          <a:p>
            <a:pPr lvl="1" algn="just"/>
            <a:r>
              <a:rPr lang="en-GB" dirty="0" smtClean="0">
                <a:solidFill>
                  <a:srgbClr val="464653"/>
                </a:solidFill>
                <a:latin typeface="Gill Sans MT" pitchFamily="34" charset="-18"/>
              </a:rPr>
              <a:t>Number of children </a:t>
            </a:r>
            <a:r>
              <a:rPr lang="en-GB" sz="2000" dirty="0" smtClean="0">
                <a:solidFill>
                  <a:srgbClr val="464653"/>
                </a:solidFill>
                <a:latin typeface="Gill Sans MT" pitchFamily="34" charset="-18"/>
              </a:rPr>
              <a:t>(each of them means additional expenses per day in Hungary it is 500 HUF</a:t>
            </a:r>
            <a:r>
              <a:rPr lang="hu-HU" sz="2000" dirty="0" smtClean="0">
                <a:solidFill>
                  <a:srgbClr val="464653"/>
                </a:solidFill>
                <a:latin typeface="Gill Sans MT" pitchFamily="34" charset="-18"/>
              </a:rPr>
              <a:t>≈2 EUR </a:t>
            </a:r>
            <a:r>
              <a:rPr lang="en-GB" sz="2000" dirty="0" smtClean="0">
                <a:solidFill>
                  <a:srgbClr val="464653"/>
                </a:solidFill>
                <a:latin typeface="Gill Sans MT" pitchFamily="34" charset="-18"/>
              </a:rPr>
              <a:t>at the moment</a:t>
            </a:r>
            <a:r>
              <a:rPr lang="hu-HU" sz="20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Graduation </a:t>
            </a:r>
            <a:r>
              <a:rPr lang="hu-HU" dirty="0" smtClean="0">
                <a:solidFill>
                  <a:srgbClr val="464653"/>
                </a:solidFill>
                <a:latin typeface="Gill Sans MT" pitchFamily="34" charset="-18"/>
              </a:rPr>
              <a:t> </a:t>
            </a:r>
            <a:r>
              <a:rPr lang="hu-HU" sz="2000" dirty="0" smtClean="0">
                <a:solidFill>
                  <a:srgbClr val="464653"/>
                </a:solidFill>
                <a:latin typeface="Gill Sans MT" pitchFamily="34" charset="-18"/>
              </a:rPr>
              <a:t>(</a:t>
            </a:r>
            <a:r>
              <a:rPr lang="en-GB" sz="2000" dirty="0" smtClean="0">
                <a:solidFill>
                  <a:srgbClr val="464653"/>
                </a:solidFill>
                <a:latin typeface="Gill Sans MT" pitchFamily="34" charset="-18"/>
              </a:rPr>
              <a:t>8 primary 1 point, secondary school or vocational training graduation means 2 points at job hunting</a:t>
            </a:r>
            <a:r>
              <a:rPr lang="hu-HU" sz="20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Number of years spent with work in prison </a:t>
            </a:r>
            <a:r>
              <a:rPr lang="hu-HU" sz="2000" dirty="0" smtClean="0">
                <a:solidFill>
                  <a:srgbClr val="464653"/>
                </a:solidFill>
                <a:latin typeface="Gill Sans MT" pitchFamily="34" charset="-18"/>
              </a:rPr>
              <a:t>(</a:t>
            </a:r>
            <a:r>
              <a:rPr lang="en-GB" sz="2000" dirty="0" smtClean="0">
                <a:solidFill>
                  <a:srgbClr val="464653"/>
                </a:solidFill>
                <a:latin typeface="Gill Sans MT" pitchFamily="34" charset="-18"/>
              </a:rPr>
              <a:t>determines starting credit </a:t>
            </a:r>
            <a:r>
              <a:rPr lang="hu-HU" sz="2000" dirty="0" smtClean="0">
                <a:solidFill>
                  <a:srgbClr val="464653"/>
                </a:solidFill>
                <a:latin typeface="Gill Sans MT" pitchFamily="34" charset="-18"/>
              </a:rPr>
              <a:t>– </a:t>
            </a:r>
            <a:r>
              <a:rPr lang="en-GB" sz="2000" dirty="0" smtClean="0">
                <a:solidFill>
                  <a:srgbClr val="464653"/>
                </a:solidFill>
                <a:latin typeface="Gill Sans MT" pitchFamily="34" charset="-18"/>
              </a:rPr>
              <a:t>each year 10 000 HUF</a:t>
            </a:r>
            <a:r>
              <a:rPr lang="hu-HU" sz="2000" dirty="0" smtClean="0">
                <a:solidFill>
                  <a:srgbClr val="464653"/>
                </a:solidFill>
                <a:latin typeface="Gill Sans MT" pitchFamily="34" charset="-18"/>
              </a:rPr>
              <a:t>≈30 EUR</a:t>
            </a:r>
            <a:r>
              <a:rPr lang="en-GB" sz="20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Addictions </a:t>
            </a:r>
            <a:r>
              <a:rPr lang="hu-HU" sz="2000" dirty="0" smtClean="0">
                <a:solidFill>
                  <a:srgbClr val="464653"/>
                </a:solidFill>
                <a:latin typeface="Gill Sans MT" pitchFamily="34" charset="-18"/>
              </a:rPr>
              <a:t>(</a:t>
            </a:r>
            <a:r>
              <a:rPr lang="en-GB" sz="2000" dirty="0" smtClean="0">
                <a:solidFill>
                  <a:srgbClr val="464653"/>
                </a:solidFill>
                <a:latin typeface="Gill Sans MT" pitchFamily="34" charset="-18"/>
              </a:rPr>
              <a:t>cigarette, alcohol, caffeine = 500-500 HUF </a:t>
            </a:r>
            <a:r>
              <a:rPr lang="hu-HU" sz="2000" dirty="0" smtClean="0">
                <a:solidFill>
                  <a:srgbClr val="464653"/>
                </a:solidFill>
                <a:latin typeface="Gill Sans MT" pitchFamily="34" charset="-18"/>
              </a:rPr>
              <a:t>≈ 2 EUR </a:t>
            </a:r>
            <a:r>
              <a:rPr lang="en-GB" sz="2000" dirty="0" smtClean="0">
                <a:solidFill>
                  <a:srgbClr val="464653"/>
                </a:solidFill>
                <a:latin typeface="Gill Sans MT" pitchFamily="34" charset="-18"/>
              </a:rPr>
              <a:t>a day</a:t>
            </a:r>
            <a:r>
              <a:rPr lang="hu-HU" sz="2000" dirty="0" smtClean="0">
                <a:solidFill>
                  <a:srgbClr val="464653"/>
                </a:solidFill>
                <a:latin typeface="Gill Sans MT" pitchFamily="34" charset="-18"/>
              </a:rPr>
              <a:t>/</a:t>
            </a:r>
            <a:r>
              <a:rPr lang="hu-HU" sz="2000" dirty="0" err="1" smtClean="0">
                <a:solidFill>
                  <a:srgbClr val="464653"/>
                </a:solidFill>
                <a:latin typeface="Gill Sans MT" pitchFamily="34" charset="-18"/>
              </a:rPr>
              <a:t>round</a:t>
            </a:r>
            <a:r>
              <a:rPr lang="hu-HU" sz="2000"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r>
              <a:rPr lang="en-GB" dirty="0" smtClean="0">
                <a:solidFill>
                  <a:srgbClr val="464653"/>
                </a:solidFill>
                <a:latin typeface="Gill Sans MT" pitchFamily="34" charset="-18"/>
              </a:rPr>
              <a:t>Accommodation </a:t>
            </a:r>
            <a:r>
              <a:rPr lang="hu-HU" sz="2000" dirty="0" smtClean="0">
                <a:solidFill>
                  <a:srgbClr val="464653"/>
                </a:solidFill>
                <a:latin typeface="Gill Sans MT" pitchFamily="34" charset="-18"/>
              </a:rPr>
              <a:t>(</a:t>
            </a:r>
            <a:r>
              <a:rPr lang="en-GB" sz="2000" dirty="0" smtClean="0">
                <a:solidFill>
                  <a:srgbClr val="464653"/>
                </a:solidFill>
                <a:latin typeface="Gill Sans MT" pitchFamily="34" charset="-18"/>
              </a:rPr>
              <a:t>Homeless shelter costs 2000 HUF</a:t>
            </a:r>
            <a:r>
              <a:rPr lang="hu-HU" sz="2000" dirty="0" smtClean="0">
                <a:solidFill>
                  <a:srgbClr val="464653"/>
                </a:solidFill>
                <a:latin typeface="Gill Sans MT" pitchFamily="34" charset="-18"/>
              </a:rPr>
              <a:t> ≈ 6 EUR</a:t>
            </a:r>
            <a:r>
              <a:rPr lang="en-GB" sz="2000" dirty="0" smtClean="0">
                <a:solidFill>
                  <a:srgbClr val="464653"/>
                </a:solidFill>
                <a:latin typeface="Gill Sans MT" pitchFamily="34" charset="-18"/>
              </a:rPr>
              <a:t> per month</a:t>
            </a:r>
            <a:r>
              <a:rPr lang="hu-HU" sz="2000" dirty="0" smtClean="0">
                <a:solidFill>
                  <a:srgbClr val="464653"/>
                </a:solidFill>
                <a:latin typeface="Gill Sans MT" pitchFamily="34" charset="-18"/>
              </a:rPr>
              <a:t>;   </a:t>
            </a:r>
            <a:r>
              <a:rPr lang="en-GB" sz="2000" dirty="0" smtClean="0">
                <a:solidFill>
                  <a:srgbClr val="464653"/>
                </a:solidFill>
                <a:latin typeface="Gill Sans MT" pitchFamily="34" charset="-18"/>
              </a:rPr>
              <a:t>half-way flat 10 000 HUF</a:t>
            </a:r>
            <a:r>
              <a:rPr lang="hu-HU" sz="2000" dirty="0" smtClean="0">
                <a:solidFill>
                  <a:srgbClr val="464653"/>
                </a:solidFill>
                <a:latin typeface="Gill Sans MT" pitchFamily="34" charset="-18"/>
              </a:rPr>
              <a:t>≈30 EUR </a:t>
            </a:r>
            <a:r>
              <a:rPr lang="en-GB" sz="2000" dirty="0" smtClean="0">
                <a:solidFill>
                  <a:srgbClr val="464653"/>
                </a:solidFill>
                <a:latin typeface="Gill Sans MT" pitchFamily="34" charset="-18"/>
              </a:rPr>
              <a:t>+ 5000 HUF</a:t>
            </a:r>
            <a:r>
              <a:rPr lang="hu-HU" sz="2000" dirty="0" smtClean="0">
                <a:solidFill>
                  <a:srgbClr val="464653"/>
                </a:solidFill>
                <a:latin typeface="Gill Sans MT" pitchFamily="34" charset="-18"/>
              </a:rPr>
              <a:t>≈15 EUR</a:t>
            </a:r>
            <a:r>
              <a:rPr lang="en-GB" sz="2000" dirty="0" smtClean="0">
                <a:solidFill>
                  <a:srgbClr val="464653"/>
                </a:solidFill>
                <a:latin typeface="Gill Sans MT" pitchFamily="34" charset="-18"/>
              </a:rPr>
              <a:t> overhead</a:t>
            </a:r>
            <a:r>
              <a:rPr lang="hu-HU" sz="2000" dirty="0" smtClean="0">
                <a:solidFill>
                  <a:srgbClr val="464653"/>
                </a:solidFill>
                <a:latin typeface="Gill Sans MT" pitchFamily="34" charset="-18"/>
              </a:rPr>
              <a:t>;   </a:t>
            </a:r>
            <a:r>
              <a:rPr lang="en-GB" sz="2000" dirty="0" smtClean="0">
                <a:solidFill>
                  <a:srgbClr val="464653"/>
                </a:solidFill>
                <a:latin typeface="Gill Sans MT" pitchFamily="34" charset="-18"/>
              </a:rPr>
              <a:t>rented flat 50 000 HUF </a:t>
            </a:r>
            <a:r>
              <a:rPr lang="hu-HU" sz="2000" dirty="0" smtClean="0">
                <a:solidFill>
                  <a:srgbClr val="464653"/>
                </a:solidFill>
                <a:latin typeface="Gill Sans MT" pitchFamily="34" charset="-18"/>
              </a:rPr>
              <a:t>≈160 EUR </a:t>
            </a:r>
            <a:r>
              <a:rPr lang="en-GB" sz="1900" dirty="0" smtClean="0">
                <a:solidFill>
                  <a:srgbClr val="464653"/>
                </a:solidFill>
                <a:latin typeface="Gill Sans MT" pitchFamily="34" charset="-18"/>
              </a:rPr>
              <a:t>+ 15 000</a:t>
            </a:r>
            <a:r>
              <a:rPr lang="hu-HU" sz="2000" dirty="0" smtClean="0">
                <a:solidFill>
                  <a:srgbClr val="464653"/>
                </a:solidFill>
                <a:latin typeface="Gill Sans MT" pitchFamily="34" charset="-18"/>
              </a:rPr>
              <a:t>≈50 EUR </a:t>
            </a:r>
            <a:r>
              <a:rPr lang="en-GB" sz="2000" dirty="0" smtClean="0">
                <a:solidFill>
                  <a:srgbClr val="464653"/>
                </a:solidFill>
                <a:latin typeface="Gill Sans MT" pitchFamily="34" charset="-18"/>
              </a:rPr>
              <a:t>overhead</a:t>
            </a:r>
            <a:r>
              <a:rPr lang="hu-HU" sz="2000" dirty="0" smtClean="0">
                <a:solidFill>
                  <a:srgbClr val="464653"/>
                </a:solidFill>
                <a:latin typeface="Gill Sans MT" pitchFamily="34" charset="-18"/>
              </a:rPr>
              <a:t>)</a:t>
            </a:r>
            <a:r>
              <a:rPr lang="en-GB" sz="2000" dirty="0" smtClean="0">
                <a:solidFill>
                  <a:srgbClr val="464653"/>
                </a:solidFill>
                <a:latin typeface="Gill Sans MT" pitchFamily="34" charset="-18"/>
              </a:rPr>
              <a:t/>
            </a:r>
            <a:br>
              <a:rPr lang="en-GB" sz="2000" dirty="0" smtClean="0">
                <a:solidFill>
                  <a:srgbClr val="464653"/>
                </a:solidFill>
                <a:latin typeface="Gill Sans MT" pitchFamily="34" charset="-18"/>
              </a:rPr>
            </a:br>
            <a:endParaRPr lang="hu-HU" dirty="0" smtClean="0">
              <a:solidFill>
                <a:srgbClr val="464653"/>
              </a:solidFill>
              <a:latin typeface="Gill Sans MT" pitchFamily="34" charset="-18"/>
            </a:endParaRPr>
          </a:p>
          <a:p>
            <a:pPr algn="just"/>
            <a:r>
              <a:rPr lang="en-GB" dirty="0" smtClean="0">
                <a:solidFill>
                  <a:srgbClr val="464653"/>
                </a:solidFill>
                <a:latin typeface="Gill Sans MT" pitchFamily="34" charset="-18"/>
              </a:rPr>
              <a:t>After that players get their starting credit according to the given data.</a:t>
            </a:r>
            <a:endParaRPr lang="hu-HU" dirty="0" smtClean="0">
              <a:solidFill>
                <a:srgbClr val="464653"/>
              </a:solidFill>
              <a:latin typeface="Gill Sans MT" pitchFamily="34" charset="-18"/>
            </a:endParaRPr>
          </a:p>
          <a:p>
            <a:pPr algn="just"/>
            <a:endParaRPr lang="hu-HU" dirty="0">
              <a:solidFill>
                <a:srgbClr val="464653"/>
              </a:solidFill>
              <a:latin typeface="Gill Sans MT" pitchFamily="34" charset="-1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személyi.png"/>
          <p:cNvPicPr>
            <a:picLocks noGrp="1" noChangeAspect="1"/>
          </p:cNvPicPr>
          <p:nvPr>
            <p:ph idx="1"/>
          </p:nvPr>
        </p:nvPicPr>
        <p:blipFill>
          <a:blip r:embed="rId2" cstate="print"/>
          <a:stretch>
            <a:fillRect/>
          </a:stretch>
        </p:blipFill>
        <p:spPr>
          <a:xfrm>
            <a:off x="946287" y="908720"/>
            <a:ext cx="7251426" cy="525658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428604"/>
            <a:ext cx="8229600" cy="1143000"/>
          </a:xfrm>
        </p:spPr>
        <p:txBody>
          <a:bodyPr>
            <a:normAutofit/>
          </a:bodyPr>
          <a:lstStyle/>
          <a:p>
            <a:r>
              <a:rPr lang="en-GB" dirty="0" smtClean="0">
                <a:solidFill>
                  <a:srgbClr val="464653"/>
                </a:solidFill>
                <a:latin typeface="Gill Sans MT" pitchFamily="34" charset="-18"/>
              </a:rPr>
              <a:t>Introduction to the game</a:t>
            </a:r>
            <a:endParaRPr lang="hu-HU" dirty="0">
              <a:solidFill>
                <a:srgbClr val="464653"/>
              </a:solidFill>
              <a:latin typeface="Gill Sans MT" pitchFamily="34" charset="-18"/>
            </a:endParaRPr>
          </a:p>
        </p:txBody>
      </p:sp>
      <p:sp>
        <p:nvSpPr>
          <p:cNvPr id="3" name="Tartalom helye 2"/>
          <p:cNvSpPr>
            <a:spLocks noGrp="1"/>
          </p:cNvSpPr>
          <p:nvPr>
            <p:ph idx="1"/>
          </p:nvPr>
        </p:nvSpPr>
        <p:spPr/>
        <p:txBody>
          <a:bodyPr>
            <a:normAutofit fontScale="77500" lnSpcReduction="20000"/>
          </a:bodyPr>
          <a:lstStyle/>
          <a:p>
            <a:pPr algn="just"/>
            <a:r>
              <a:rPr lang="en-GB" dirty="0" smtClean="0">
                <a:solidFill>
                  <a:srgbClr val="464653"/>
                </a:solidFill>
                <a:latin typeface="Gill Sans MT" pitchFamily="34" charset="-18"/>
              </a:rPr>
              <a:t>Just like as in RPG</a:t>
            </a:r>
            <a:r>
              <a:rPr lang="hu-HU" dirty="0" smtClean="0">
                <a:solidFill>
                  <a:srgbClr val="464653"/>
                </a:solidFill>
                <a:latin typeface="Gill Sans MT" pitchFamily="34" charset="-18"/>
              </a:rPr>
              <a:t> (</a:t>
            </a:r>
            <a:r>
              <a:rPr lang="hu-HU" i="1" dirty="0" err="1" smtClean="0">
                <a:solidFill>
                  <a:srgbClr val="464653"/>
                </a:solidFill>
                <a:latin typeface="Gill Sans MT" pitchFamily="34" charset="-18"/>
              </a:rPr>
              <a:t>role-playing</a:t>
            </a:r>
            <a:r>
              <a:rPr lang="hu-HU" i="1" dirty="0" smtClean="0">
                <a:solidFill>
                  <a:srgbClr val="464653"/>
                </a:solidFill>
                <a:latin typeface="Gill Sans MT" pitchFamily="34" charset="-18"/>
              </a:rPr>
              <a:t> game</a:t>
            </a:r>
            <a:r>
              <a:rPr lang="hu-HU" dirty="0" smtClean="0">
                <a:solidFill>
                  <a:srgbClr val="464653"/>
                </a:solidFill>
                <a:latin typeface="Gill Sans MT" pitchFamily="34" charset="-18"/>
              </a:rPr>
              <a:t>)</a:t>
            </a:r>
            <a:r>
              <a:rPr lang="en-GB" dirty="0" smtClean="0">
                <a:solidFill>
                  <a:srgbClr val="464653"/>
                </a:solidFill>
                <a:latin typeface="Gill Sans MT" pitchFamily="34" charset="-18"/>
              </a:rPr>
              <a:t>, the game starts with a “telling in the tale”. </a:t>
            </a:r>
            <a:endParaRPr lang="hu-HU" dirty="0" smtClean="0">
              <a:solidFill>
                <a:srgbClr val="464653"/>
              </a:solidFill>
              <a:latin typeface="Gill Sans MT" pitchFamily="34" charset="-18"/>
            </a:endParaRPr>
          </a:p>
          <a:p>
            <a:pPr algn="just">
              <a:buNone/>
            </a:pPr>
            <a:r>
              <a:rPr lang="hu-HU" sz="2600" i="1" dirty="0" smtClean="0">
                <a:solidFill>
                  <a:srgbClr val="464653"/>
                </a:solidFill>
                <a:latin typeface="Gill Sans MT" pitchFamily="34" charset="-18"/>
              </a:rPr>
              <a:t>	</a:t>
            </a:r>
            <a:r>
              <a:rPr lang="en-GB" sz="2600" i="1" dirty="0" smtClean="0">
                <a:solidFill>
                  <a:srgbClr val="464653"/>
                </a:solidFill>
                <a:latin typeface="Gill Sans MT" pitchFamily="34" charset="-18"/>
              </a:rPr>
              <a:t>The game master introduces the game, highlight the real aim of it. Players can use the previously acquired information, practice everyday life, face with problems that are probably waiting for them out of the prison. This is a good chance for them to see, in this stage of their preparation, what they could achieve.</a:t>
            </a:r>
            <a:endParaRPr lang="hu-HU" sz="2600" i="1" dirty="0" smtClean="0">
              <a:solidFill>
                <a:srgbClr val="464653"/>
              </a:solidFill>
              <a:latin typeface="Gill Sans MT" pitchFamily="34" charset="-18"/>
            </a:endParaRPr>
          </a:p>
          <a:p>
            <a:pPr algn="just"/>
            <a:r>
              <a:rPr lang="hu-HU" dirty="0" err="1" smtClean="0">
                <a:solidFill>
                  <a:srgbClr val="464653"/>
                </a:solidFill>
                <a:latin typeface="Gill Sans MT" pitchFamily="34" charset="-18"/>
              </a:rPr>
              <a:t>Missons</a:t>
            </a:r>
            <a:r>
              <a:rPr lang="en-GB" dirty="0" smtClean="0">
                <a:solidFill>
                  <a:srgbClr val="464653"/>
                </a:solidFill>
                <a:latin typeface="Gill Sans MT" pitchFamily="34" charset="-18"/>
              </a:rPr>
              <a:t>:</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If necessary go to the probation officer</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Acquire all necessary documents</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Find a job</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Create a bank account</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Pay all expenses</a:t>
            </a:r>
            <a:endParaRPr lang="hu-HU" dirty="0" smtClean="0">
              <a:solidFill>
                <a:srgbClr val="464653"/>
              </a:solidFill>
              <a:latin typeface="Gill Sans MT" pitchFamily="34" charset="-18"/>
            </a:endParaRPr>
          </a:p>
          <a:p>
            <a:pPr lvl="1" algn="just"/>
            <a:r>
              <a:rPr lang="en-GB" dirty="0" smtClean="0">
                <a:solidFill>
                  <a:srgbClr val="464653"/>
                </a:solidFill>
                <a:latin typeface="Gill Sans MT" pitchFamily="34" charset="-18"/>
              </a:rPr>
              <a:t>To finish the game in the best possible financial situation</a:t>
            </a:r>
            <a:endParaRPr lang="hu-HU" dirty="0" smtClean="0">
              <a:solidFill>
                <a:srgbClr val="464653"/>
              </a:solidFill>
              <a:latin typeface="Gill Sans MT" pitchFamily="34" charset="-18"/>
            </a:endParaRPr>
          </a:p>
          <a:p>
            <a:pPr algn="just"/>
            <a:endParaRPr lang="hu-HU" dirty="0">
              <a:solidFill>
                <a:srgbClr val="464653"/>
              </a:solidFill>
              <a:latin typeface="Gill Sans MT" pitchFamily="34" charset="-18"/>
            </a:endParaRPr>
          </a:p>
        </p:txBody>
      </p:sp>
      <p:pic>
        <p:nvPicPr>
          <p:cNvPr id="4" name="Picture 2" descr="Szemelyielolap_fugefrankie"/>
          <p:cNvPicPr>
            <a:picLocks noChangeAspect="1" noChangeArrowheads="1"/>
          </p:cNvPicPr>
          <p:nvPr/>
        </p:nvPicPr>
        <p:blipFill>
          <a:blip r:embed="rId2" cstate="print"/>
          <a:srcRect/>
          <a:stretch>
            <a:fillRect/>
          </a:stretch>
        </p:blipFill>
        <p:spPr bwMode="auto">
          <a:xfrm>
            <a:off x="5796136" y="3429000"/>
            <a:ext cx="1552575" cy="971550"/>
          </a:xfrm>
          <a:prstGeom prst="rect">
            <a:avLst/>
          </a:prstGeom>
          <a:noFill/>
        </p:spPr>
      </p:pic>
      <p:pic>
        <p:nvPicPr>
          <p:cNvPr id="5" name="Picture 20" descr="bankkartyaelolap_tulipanjim"/>
          <p:cNvPicPr>
            <a:picLocks noChangeAspect="1" noChangeArrowheads="1"/>
          </p:cNvPicPr>
          <p:nvPr/>
        </p:nvPicPr>
        <p:blipFill>
          <a:blip r:embed="rId3" cstate="print"/>
          <a:srcRect/>
          <a:stretch>
            <a:fillRect/>
          </a:stretch>
        </p:blipFill>
        <p:spPr bwMode="auto">
          <a:xfrm>
            <a:off x="5796136" y="4437112"/>
            <a:ext cx="1601119" cy="10081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dirty="0" err="1" smtClean="0">
                <a:solidFill>
                  <a:srgbClr val="464653"/>
                </a:solidFill>
                <a:latin typeface="Gill Sans MT" pitchFamily="34" charset="-18"/>
              </a:rPr>
              <a:t>Gameplay</a:t>
            </a:r>
            <a:endParaRPr lang="hu-HU" dirty="0">
              <a:solidFill>
                <a:srgbClr val="464653"/>
              </a:solidFill>
              <a:latin typeface="Gill Sans MT" pitchFamily="34" charset="-18"/>
            </a:endParaRPr>
          </a:p>
        </p:txBody>
      </p:sp>
      <p:cxnSp>
        <p:nvCxnSpPr>
          <p:cNvPr id="6" name="Szögletes összekötő 5"/>
          <p:cNvCxnSpPr/>
          <p:nvPr/>
        </p:nvCxnSpPr>
        <p:spPr>
          <a:xfrm rot="16200000" flipH="1">
            <a:off x="1535885" y="4679165"/>
            <a:ext cx="1357322" cy="714380"/>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Szövegdoboz 8"/>
          <p:cNvSpPr txBox="1"/>
          <p:nvPr/>
        </p:nvSpPr>
        <p:spPr>
          <a:xfrm>
            <a:off x="1785918" y="4714884"/>
            <a:ext cx="428628" cy="369332"/>
          </a:xfrm>
          <a:prstGeom prst="rect">
            <a:avLst/>
          </a:prstGeom>
          <a:noFill/>
        </p:spPr>
        <p:txBody>
          <a:bodyPr wrap="square" rtlCol="0">
            <a:spAutoFit/>
          </a:bodyPr>
          <a:lstStyle/>
          <a:p>
            <a:r>
              <a:rPr lang="hu-HU" b="1" dirty="0" smtClean="0"/>
              <a:t>1.</a:t>
            </a:r>
            <a:endParaRPr lang="hu-HU" b="1" dirty="0"/>
          </a:p>
        </p:txBody>
      </p:sp>
      <p:sp>
        <p:nvSpPr>
          <p:cNvPr id="10" name="Szövegdoboz 9"/>
          <p:cNvSpPr txBox="1"/>
          <p:nvPr/>
        </p:nvSpPr>
        <p:spPr>
          <a:xfrm>
            <a:off x="2357422" y="4714884"/>
            <a:ext cx="428628" cy="369332"/>
          </a:xfrm>
          <a:prstGeom prst="rect">
            <a:avLst/>
          </a:prstGeom>
          <a:noFill/>
        </p:spPr>
        <p:txBody>
          <a:bodyPr wrap="square" rtlCol="0">
            <a:spAutoFit/>
          </a:bodyPr>
          <a:lstStyle/>
          <a:p>
            <a:r>
              <a:rPr lang="hu-HU" b="1" dirty="0" smtClean="0"/>
              <a:t>2.</a:t>
            </a:r>
            <a:endParaRPr lang="hu-HU" b="1" dirty="0"/>
          </a:p>
        </p:txBody>
      </p:sp>
      <p:sp>
        <p:nvSpPr>
          <p:cNvPr id="11" name="Szövegdoboz 10"/>
          <p:cNvSpPr txBox="1"/>
          <p:nvPr/>
        </p:nvSpPr>
        <p:spPr>
          <a:xfrm>
            <a:off x="2214546" y="5572140"/>
            <a:ext cx="428628" cy="369332"/>
          </a:xfrm>
          <a:prstGeom prst="rect">
            <a:avLst/>
          </a:prstGeom>
          <a:noFill/>
        </p:spPr>
        <p:txBody>
          <a:bodyPr wrap="square" rtlCol="0">
            <a:spAutoFit/>
          </a:bodyPr>
          <a:lstStyle/>
          <a:p>
            <a:r>
              <a:rPr lang="hu-HU" b="1" dirty="0" smtClean="0"/>
              <a:t>3.</a:t>
            </a:r>
            <a:endParaRPr lang="hu-HU" b="1" dirty="0"/>
          </a:p>
        </p:txBody>
      </p:sp>
      <p:pic>
        <p:nvPicPr>
          <p:cNvPr id="16" name="Tartalom helye 15" descr="Névtelen.png"/>
          <p:cNvPicPr>
            <a:picLocks noGrp="1" noChangeAspect="1"/>
          </p:cNvPicPr>
          <p:nvPr>
            <p:ph idx="1"/>
          </p:nvPr>
        </p:nvPicPr>
        <p:blipFill>
          <a:blip r:embed="rId2" cstate="print"/>
          <a:stretch>
            <a:fillRect/>
          </a:stretch>
        </p:blipFill>
        <p:spPr>
          <a:xfrm>
            <a:off x="1733299" y="1196752"/>
            <a:ext cx="7410701" cy="4917721"/>
          </a:xfrm>
        </p:spPr>
      </p:pic>
      <p:cxnSp>
        <p:nvCxnSpPr>
          <p:cNvPr id="23" name="Szögletes összekötő 22"/>
          <p:cNvCxnSpPr/>
          <p:nvPr/>
        </p:nvCxnSpPr>
        <p:spPr>
          <a:xfrm rot="16200000" flipH="1">
            <a:off x="2592635" y="4688285"/>
            <a:ext cx="785818" cy="57150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Szövegdoboz 23"/>
          <p:cNvSpPr txBox="1"/>
          <p:nvPr/>
        </p:nvSpPr>
        <p:spPr>
          <a:xfrm>
            <a:off x="2699792" y="4509120"/>
            <a:ext cx="428628" cy="369332"/>
          </a:xfrm>
          <a:prstGeom prst="rect">
            <a:avLst/>
          </a:prstGeom>
          <a:noFill/>
        </p:spPr>
        <p:txBody>
          <a:bodyPr wrap="square" rtlCol="0">
            <a:spAutoFit/>
          </a:bodyPr>
          <a:lstStyle/>
          <a:p>
            <a:r>
              <a:rPr lang="hu-HU" b="1" dirty="0" smtClean="0"/>
              <a:t>1.</a:t>
            </a:r>
            <a:endParaRPr lang="hu-HU" b="1" dirty="0"/>
          </a:p>
        </p:txBody>
      </p:sp>
      <p:sp>
        <p:nvSpPr>
          <p:cNvPr id="25" name="Szövegdoboz 24"/>
          <p:cNvSpPr txBox="1"/>
          <p:nvPr/>
        </p:nvSpPr>
        <p:spPr>
          <a:xfrm>
            <a:off x="3203848" y="4509120"/>
            <a:ext cx="428628" cy="369332"/>
          </a:xfrm>
          <a:prstGeom prst="rect">
            <a:avLst/>
          </a:prstGeom>
          <a:noFill/>
        </p:spPr>
        <p:txBody>
          <a:bodyPr wrap="square" rtlCol="0">
            <a:spAutoFit/>
          </a:bodyPr>
          <a:lstStyle/>
          <a:p>
            <a:r>
              <a:rPr lang="hu-HU" b="1" dirty="0" smtClean="0"/>
              <a:t>2.</a:t>
            </a:r>
            <a:endParaRPr lang="hu-HU" b="1" dirty="0"/>
          </a:p>
        </p:txBody>
      </p:sp>
      <p:sp>
        <p:nvSpPr>
          <p:cNvPr id="26" name="Szövegdoboz 25"/>
          <p:cNvSpPr txBox="1"/>
          <p:nvPr/>
        </p:nvSpPr>
        <p:spPr>
          <a:xfrm>
            <a:off x="2987824" y="5589240"/>
            <a:ext cx="428628" cy="369332"/>
          </a:xfrm>
          <a:prstGeom prst="rect">
            <a:avLst/>
          </a:prstGeom>
          <a:noFill/>
        </p:spPr>
        <p:txBody>
          <a:bodyPr wrap="square" rtlCol="0">
            <a:spAutoFit/>
          </a:bodyPr>
          <a:lstStyle/>
          <a:p>
            <a:r>
              <a:rPr lang="hu-HU" b="1" dirty="0" smtClean="0"/>
              <a:t>3.</a:t>
            </a:r>
            <a:endParaRPr lang="hu-HU" b="1" dirty="0"/>
          </a:p>
        </p:txBody>
      </p:sp>
      <p:pic>
        <p:nvPicPr>
          <p:cNvPr id="13" name="Kép 12"/>
          <p:cNvPicPr/>
          <p:nvPr/>
        </p:nvPicPr>
        <p:blipFill>
          <a:blip r:embed="rId3" cstate="print"/>
          <a:srcRect/>
          <a:stretch>
            <a:fillRect/>
          </a:stretch>
        </p:blipFill>
        <p:spPr bwMode="auto">
          <a:xfrm>
            <a:off x="0" y="1196752"/>
            <a:ext cx="1728192" cy="1152128"/>
          </a:xfrm>
          <a:prstGeom prst="rect">
            <a:avLst/>
          </a:prstGeom>
          <a:noFill/>
          <a:ln w="9525">
            <a:noFill/>
            <a:miter lim="800000"/>
            <a:headEnd/>
            <a:tailEnd/>
          </a:ln>
        </p:spPr>
      </p:pic>
      <p:pic>
        <p:nvPicPr>
          <p:cNvPr id="14" name="Kép 13" descr="Névtelen2.png"/>
          <p:cNvPicPr>
            <a:picLocks noChangeAspect="1"/>
          </p:cNvPicPr>
          <p:nvPr/>
        </p:nvPicPr>
        <p:blipFill>
          <a:blip r:embed="rId4" cstate="print"/>
          <a:stretch>
            <a:fillRect/>
          </a:stretch>
        </p:blipFill>
        <p:spPr>
          <a:xfrm>
            <a:off x="0" y="4509120"/>
            <a:ext cx="1720107" cy="1656184"/>
          </a:xfrm>
          <a:prstGeom prst="rect">
            <a:avLst/>
          </a:prstGeom>
        </p:spPr>
      </p:pic>
      <p:sp>
        <p:nvSpPr>
          <p:cNvPr id="15" name="Szövegdoboz 14"/>
          <p:cNvSpPr txBox="1"/>
          <p:nvPr/>
        </p:nvSpPr>
        <p:spPr>
          <a:xfrm>
            <a:off x="539552" y="4149080"/>
            <a:ext cx="1008112" cy="369332"/>
          </a:xfrm>
          <a:prstGeom prst="rect">
            <a:avLst/>
          </a:prstGeom>
          <a:noFill/>
        </p:spPr>
        <p:txBody>
          <a:bodyPr wrap="square" rtlCol="0">
            <a:spAutoFit/>
          </a:bodyPr>
          <a:lstStyle/>
          <a:p>
            <a:r>
              <a:rPr lang="hu-HU" b="1" dirty="0" err="1" smtClean="0">
                <a:solidFill>
                  <a:srgbClr val="464653"/>
                </a:solidFill>
                <a:latin typeface="Gill Sans MT" pitchFamily="34" charset="-18"/>
              </a:rPr>
              <a:t>Steps</a:t>
            </a:r>
            <a:endParaRPr lang="hu-HU" b="1" dirty="0">
              <a:solidFill>
                <a:srgbClr val="464653"/>
              </a:solidFill>
              <a:latin typeface="Gill Sans MT" pitchFamily="34" charset="-18"/>
            </a:endParaRPr>
          </a:p>
        </p:txBody>
      </p:sp>
      <p:graphicFrame>
        <p:nvGraphicFramePr>
          <p:cNvPr id="17" name="Táblázat 16"/>
          <p:cNvGraphicFramePr>
            <a:graphicFrameLocks noGrp="1"/>
          </p:cNvGraphicFramePr>
          <p:nvPr/>
        </p:nvGraphicFramePr>
        <p:xfrm>
          <a:off x="0" y="2348880"/>
          <a:ext cx="1691680" cy="1080120"/>
        </p:xfrm>
        <a:graphic>
          <a:graphicData uri="http://schemas.openxmlformats.org/drawingml/2006/table">
            <a:tbl>
              <a:tblPr/>
              <a:tblGrid>
                <a:gridCol w="1691680"/>
              </a:tblGrid>
              <a:tr h="1080120">
                <a:tc>
                  <a:txBody>
                    <a:bodyPr/>
                    <a:lstStyle/>
                    <a:p>
                      <a:pPr algn="just" fontAlgn="t"/>
                      <a:r>
                        <a:rPr lang="en-US" sz="1100" b="1" i="0" u="none" strike="noStrike" dirty="0">
                          <a:solidFill>
                            <a:srgbClr val="464653"/>
                          </a:solidFill>
                          <a:latin typeface="Gill Sans MT" pitchFamily="34" charset="-18"/>
                        </a:rPr>
                        <a:t>In underground transitions and in stopping place forbidden to smoke. However you did that. Pay 5000 HUF≈16 EUR!</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816</Words>
  <Application>Microsoft Office PowerPoint</Application>
  <PresentationFormat>Diavetítés a képernyőre (4:3 oldalarány)</PresentationFormat>
  <Paragraphs>120</Paragraphs>
  <Slides>16</Slides>
  <Notes>1</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Office-téma</vt:lpstr>
      <vt:lpstr>Change-Fever</vt:lpstr>
      <vt:lpstr>Basics</vt:lpstr>
      <vt:lpstr>Change-Fever pre-release boarding game</vt:lpstr>
      <vt:lpstr>Requirements</vt:lpstr>
      <vt:lpstr>Aim/Content</vt:lpstr>
      <vt:lpstr> Playing the game Preparation </vt:lpstr>
      <vt:lpstr>7. dia</vt:lpstr>
      <vt:lpstr>Introduction to the game</vt:lpstr>
      <vt:lpstr>Gameplay</vt:lpstr>
      <vt:lpstr>Stay at home</vt:lpstr>
      <vt:lpstr>Getting a job</vt:lpstr>
      <vt:lpstr>Nothing for free</vt:lpstr>
      <vt:lpstr>End of the game</vt:lpstr>
      <vt:lpstr>Digital version</vt:lpstr>
      <vt:lpstr>Experiences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Andras</dc:creator>
  <cp:lastModifiedBy>Mercedes</cp:lastModifiedBy>
  <cp:revision>93</cp:revision>
  <dcterms:created xsi:type="dcterms:W3CDTF">2015-10-24T16:05:23Z</dcterms:created>
  <dcterms:modified xsi:type="dcterms:W3CDTF">2016-10-03T10:01:01Z</dcterms:modified>
</cp:coreProperties>
</file>